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1203" r:id="rId6"/>
    <p:sldId id="387" r:id="rId7"/>
    <p:sldId id="358" r:id="rId8"/>
    <p:sldId id="386" r:id="rId9"/>
    <p:sldId id="1195" r:id="rId10"/>
    <p:sldId id="339" r:id="rId11"/>
    <p:sldId id="389" r:id="rId12"/>
    <p:sldId id="343" r:id="rId13"/>
    <p:sldId id="1208" r:id="rId14"/>
    <p:sldId id="1206" r:id="rId15"/>
    <p:sldId id="1207" r:id="rId16"/>
    <p:sldId id="347" r:id="rId17"/>
  </p:sldIdLst>
  <p:sldSz cx="12192000" cy="6858000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72FE8-2A14-4110-A982-34CEFF51825D}" v="1" dt="2024-09-04T07:58:35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65BB8-A4E0-4E5F-88A9-046F2E2AB9F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132-1F59-40A6-A44A-487935E8C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06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66B5-66B3-4999-A1EB-0254AE7378B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69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D67FA5-C998-4B9F-80F2-0E74DA372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567445-F48C-49EF-A55E-028E4F2B6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ADBE54-39F3-43F7-8D75-E9656807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2D6DEE-F1BF-4EF1-8EBE-B13F8FC9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CFF6AE-11A9-4179-929A-CE899A51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80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B4FC2-9883-44F2-9947-BB24C609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944BA99-AFE0-4892-BF41-FC6BA9E57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3FD233-18F7-4C2C-979D-67C67858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3FD027-4CD3-4A5F-A880-FC8DB5F0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D9930E-F0A8-4A11-835F-245D8C5D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72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E68CFDE-6B32-4F7E-BDD6-3E295473F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311022B-5515-4CD7-B790-BD57F41F2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7B73ED-2B0C-4661-AD1D-AC95A9643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2C6C52-0632-4B56-84EC-759BC3CF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E810A5-D9EF-438F-89EB-CFF12B89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168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6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1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17" indent="-342917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40" indent="-342917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210" indent="-285764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433" indent="-285764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656" indent="-285764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12.9.2024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4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9" y="6356351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810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1" y="2803526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12.9.2024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4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9" y="6356351"/>
            <a:ext cx="393596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63EDF80F-2CAE-1D47-A9CC-5DA3308EB5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5836" y="256478"/>
            <a:ext cx="5621564" cy="5864922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79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90A01-BE66-48D9-B64E-58690679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32B4CF-1498-49DE-A936-2856EF41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4DEE3B-C9FA-486A-9F63-F8DA5A25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4DEE74-46C9-47A6-A7E9-23AFE7DA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DF0C45-25F1-4C98-BD70-6D173D78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97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60960B-2CB4-420B-BB93-D8404E50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00DAEF-CE99-44D6-BA6A-AFB2EDCB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3EECC0-8BE4-499E-B2E1-76C2FF1E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6BF456-8107-4B83-8FD7-6F9CCCF5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708B6B-5705-4A20-BE59-D01AAC43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99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4A9FD-8060-4980-A5B0-CF2A44C3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644751-E4DB-4A5B-8983-65B8AA6F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E72C04-09B2-40DC-9EF0-5A6FBE480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FA0122-78E7-4846-A0D5-9358CFDA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9813209-0188-4F1E-A240-4D34B3DE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302A55-7CFF-40AB-B386-D555D54B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4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E9DBA6-FCCB-4EB7-8C5B-7F1FCAB8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223DAF-716F-4D25-B568-24417BCEF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34EDE-09FF-4016-9CE4-2C3DDA589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EB14087-B8DC-4D47-86C0-892D9EFED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614F84-4690-4146-BB96-B207E959D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CF6D714-4600-42DA-B4E8-0A08B0DF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83F3B37-63AC-44F6-920A-49B3CD49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F93A48-F92D-4279-9E4D-2C5BA792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30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D6516F-92F7-432F-814E-1EDD7BC8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0247956-529C-4A89-B3E0-9AE15FB2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E0CEAC-AC24-47F1-BDEC-E038377A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6DDAFC4-3471-4E8D-B27F-B4CD965B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28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E8330B9-6D00-459C-82CC-5A15D365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77EC7E-A560-469B-A608-2325CE37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227255-304A-4828-8550-5846217E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6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D24AF2-2CB7-4714-86EC-2C91898A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470A3-E386-4FCA-B944-B8594289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C964C1C-5D1C-46AC-8D06-93E7F2FC3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36D4BB3-A98C-4CBB-B34D-D6A92F50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D797CFD-3188-48D6-B0F3-1C52ECD2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C93FF9-B4C9-4698-9FCD-747C78DE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53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2E0A5E-509F-469F-9B93-E7AEC076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FE5890F-57F9-4562-BF86-329AFE351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868CCA1-735B-480C-A01F-F5F512F49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852F22-93FC-49CD-97D0-EB8FB64F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CFF1BD-0954-47F1-9920-3C621A51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E18C2-60E8-48C5-A838-3577F5AC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53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3D55DB1-A678-4510-A066-DD41D9B0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86832C-EF78-4FB2-840C-FEE32DCB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2AE8EB-959A-43B9-96A1-9FBC9BE58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5A69-71CD-485B-BD62-E3C89AE232D5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8DBC97-FAE1-437D-8E23-AF2E813A4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CBB89D-D586-4855-BAC0-ECFD226E9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EF20D-555A-431D-86D8-B7BA513194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99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stagram.com/sammonkoulu?igshid=MzRlODBiNWFlZA==" TargetMode="External"/><Relationship Id="rId5" Type="http://schemas.openxmlformats.org/officeDocument/2006/relationships/hyperlink" Target="http://www.tampere.fi/sammonkoulu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perusteet.opintopolku.fi/#/fi/opetussuunnitelma/25561362/perusopetus/tiedot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>
            <a:extLst>
              <a:ext uri="{FF2B5EF4-FFF2-40B4-BE49-F238E27FC236}">
                <a16:creationId xmlns:a16="http://schemas.microsoft.com/office/drawing/2014/main" id="{3A9A04E6-DFE2-F25B-3A90-4EBE874E95EB}"/>
              </a:ext>
            </a:extLst>
          </p:cNvPr>
          <p:cNvSpPr/>
          <p:nvPr/>
        </p:nvSpPr>
        <p:spPr>
          <a:xfrm>
            <a:off x="5470072" y="0"/>
            <a:ext cx="6721749" cy="6858000"/>
          </a:xfrm>
          <a:custGeom>
            <a:avLst/>
            <a:gdLst/>
            <a:ahLst/>
            <a:cxnLst/>
            <a:rect l="l" t="t" r="r" b="b"/>
            <a:pathLst>
              <a:path w="1781065" h="2709333">
                <a:moveTo>
                  <a:pt x="0" y="0"/>
                </a:moveTo>
                <a:lnTo>
                  <a:pt x="1781065" y="0"/>
                </a:lnTo>
                <a:lnTo>
                  <a:pt x="178106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grpSp>
        <p:nvGrpSpPr>
          <p:cNvPr id="2" name="Group 2"/>
          <p:cNvGrpSpPr/>
          <p:nvPr/>
        </p:nvGrpSpPr>
        <p:grpSpPr>
          <a:xfrm>
            <a:off x="0" y="0"/>
            <a:ext cx="5470170" cy="6858000"/>
            <a:chOff x="0" y="0"/>
            <a:chExt cx="1094034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3428" r="23428"/>
            <a:stretch>
              <a:fillRect/>
            </a:stretch>
          </p:blipFill>
          <p:spPr>
            <a:xfrm>
              <a:off x="0" y="0"/>
              <a:ext cx="10940341" cy="137160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084" b="2449"/>
          <a:stretch>
            <a:fillRect/>
          </a:stretch>
        </p:blipFill>
        <p:spPr>
          <a:xfrm>
            <a:off x="242780" y="6354168"/>
            <a:ext cx="1231334" cy="3097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1021" b="750"/>
          <a:stretch>
            <a:fillRect/>
          </a:stretch>
        </p:blipFill>
        <p:spPr>
          <a:xfrm>
            <a:off x="10350494" y="169756"/>
            <a:ext cx="1704382" cy="65544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342116" y="1442055"/>
            <a:ext cx="552943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46"/>
              </a:lnSpc>
            </a:pPr>
            <a:r>
              <a:rPr lang="en-US" sz="4667" b="1" err="1">
                <a:solidFill>
                  <a:srgbClr val="000000"/>
                </a:solidFill>
                <a:latin typeface="Calibri"/>
                <a:cs typeface="Calibri"/>
              </a:rPr>
              <a:t>Tervetuloa</a:t>
            </a:r>
            <a:r>
              <a:rPr lang="en-US" sz="466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667" b="1" dirty="0">
                <a:solidFill>
                  <a:srgbClr val="000000"/>
                </a:solidFill>
                <a:latin typeface="Calibri"/>
                <a:cs typeface="Calibri"/>
              </a:rPr>
              <a:t>Sammon </a:t>
            </a:r>
            <a:r>
              <a:rPr lang="en-US" sz="4667" b="1" dirty="0" err="1">
                <a:solidFill>
                  <a:srgbClr val="000000"/>
                </a:solidFill>
                <a:latin typeface="Calibri"/>
                <a:cs typeface="Calibri"/>
              </a:rPr>
              <a:t>koulun</a:t>
            </a:r>
            <a:r>
              <a:rPr lang="en-US" sz="4667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667" b="1" err="1">
                <a:solidFill>
                  <a:srgbClr val="000000"/>
                </a:solidFill>
                <a:latin typeface="Calibri"/>
                <a:cs typeface="Calibri"/>
              </a:rPr>
              <a:t>vanhempainiltaan</a:t>
            </a:r>
            <a:r>
              <a:rPr lang="en-US" sz="4667" b="1">
                <a:solidFill>
                  <a:srgbClr val="000000"/>
                </a:solidFill>
                <a:latin typeface="Calibri"/>
                <a:cs typeface="Calibri"/>
              </a:rPr>
              <a:t>!</a:t>
            </a:r>
            <a:endParaRPr lang="en-US" sz="4667">
              <a:latin typeface="Calibri"/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43426" y="4374220"/>
            <a:ext cx="391964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400" dirty="0">
                <a:solidFill>
                  <a:srgbClr val="000000"/>
                </a:solidFill>
                <a:latin typeface="Montserrat Classic"/>
              </a:rPr>
              <a:t>4.9.2024</a:t>
            </a:r>
            <a:endParaRPr lang="fi-FI" sz="1200" dirty="0"/>
          </a:p>
        </p:txBody>
      </p:sp>
      <p:sp>
        <p:nvSpPr>
          <p:cNvPr id="8" name="TextBox 8"/>
          <p:cNvSpPr txBox="1"/>
          <p:nvPr/>
        </p:nvSpPr>
        <p:spPr>
          <a:xfrm>
            <a:off x="8896898" y="4285828"/>
            <a:ext cx="6350" cy="39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6"/>
              </a:lnSpc>
              <a:spcBef>
                <a:spcPct val="0"/>
              </a:spcBef>
            </a:pPr>
            <a:endParaRPr sz="1200"/>
          </a:p>
        </p:txBody>
      </p:sp>
      <p:sp>
        <p:nvSpPr>
          <p:cNvPr id="9" name="AutoShape 2" descr="https://euc-powerpoint.officeapps.live.com/pods/GetClipboardImage.ashx?Id=c3713f7a-9db0-4c44-96f8-777de3fdd205&amp;DC=PSE1&amp;pkey=389a6e72-47d7-4575-a7b6-5b748520ab2f&amp;wdwaccluster=PSE1">
            <a:extLst>
              <a:ext uri="{FF2B5EF4-FFF2-40B4-BE49-F238E27FC236}">
                <a16:creationId xmlns:a16="http://schemas.microsoft.com/office/drawing/2014/main" id="{D2E0AA33-DA8B-4B3C-93DD-D01DA7C243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94400" y="33274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i-FI" sz="1200"/>
          </a:p>
        </p:txBody>
      </p:sp>
      <p:sp>
        <p:nvSpPr>
          <p:cNvPr id="10" name="AutoShape 4" descr="https://euc-powerpoint.officeapps.live.com/pods/GetClipboardImage.ashx?Id=c3713f7a-9db0-4c44-96f8-777de3fdd205&amp;DC=PSE1&amp;pkey=389a6e72-47d7-4575-a7b6-5b748520ab2f&amp;wdwaccluster=PSE1">
            <a:extLst>
              <a:ext uri="{FF2B5EF4-FFF2-40B4-BE49-F238E27FC236}">
                <a16:creationId xmlns:a16="http://schemas.microsoft.com/office/drawing/2014/main" id="{5445A85C-0B6A-4504-A1F7-EAA762EE6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i-FI" sz="1200"/>
          </a:p>
        </p:txBody>
      </p:sp>
      <p:sp>
        <p:nvSpPr>
          <p:cNvPr id="11" name="AutoShape 6" descr="https://euc-powerpoint.officeapps.live.com/pods/GetClipboardImage.ashx?Id=9c16b3de-7b4d-443d-b3a9-35bc3f0d4343&amp;DC=PSE1&amp;pkey=1c8e9bb2-c3e8-4284-b209-b86ce4e22b58&amp;wdwaccluster=PSE1">
            <a:extLst>
              <a:ext uri="{FF2B5EF4-FFF2-40B4-BE49-F238E27FC236}">
                <a16:creationId xmlns:a16="http://schemas.microsoft.com/office/drawing/2014/main" id="{37459588-501E-4F3E-9F50-6365E3294F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7600" y="3530600"/>
            <a:ext cx="1202692" cy="120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i-FI" sz="1200"/>
          </a:p>
        </p:txBody>
      </p:sp>
      <p:sp>
        <p:nvSpPr>
          <p:cNvPr id="13" name="AutoShape 4" descr="https://euc-powerpoint.officeapps.live.com/pods/GetClipboardImage.ashx?Id=bc0645db-1698-4e49-a5e4-d437381dc97a&amp;DC=GEU10&amp;pkey=99fadd1d-0bad-408e-9e5d-f52675925790&amp;wdwaccluster=GEU10">
            <a:extLst>
              <a:ext uri="{FF2B5EF4-FFF2-40B4-BE49-F238E27FC236}">
                <a16:creationId xmlns:a16="http://schemas.microsoft.com/office/drawing/2014/main" id="{D8B42E47-7E72-478B-9434-871BE95A87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7600" y="35306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i-FI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14487" y="0"/>
            <a:ext cx="3377513" cy="6858000"/>
            <a:chOff x="0" y="0"/>
            <a:chExt cx="1334326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34326" cy="2709333"/>
            </a:xfrm>
            <a:custGeom>
              <a:avLst/>
              <a:gdLst/>
              <a:ahLst/>
              <a:cxnLst/>
              <a:rect l="l" t="t" r="r" b="b"/>
              <a:pathLst>
                <a:path w="1334326" h="2709333">
                  <a:moveTo>
                    <a:pt x="0" y="0"/>
                  </a:moveTo>
                  <a:lnTo>
                    <a:pt x="1334326" y="0"/>
                  </a:lnTo>
                  <a:lnTo>
                    <a:pt x="1334326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1021" b="750"/>
          <a:stretch>
            <a:fillRect/>
          </a:stretch>
        </p:blipFill>
        <p:spPr>
          <a:xfrm>
            <a:off x="10350494" y="169756"/>
            <a:ext cx="1704382" cy="655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2084" b="1847"/>
          <a:stretch>
            <a:fillRect/>
          </a:stretch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6741" y="1580278"/>
            <a:ext cx="6680200" cy="69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endParaRPr lang="fi-FI" sz="2667" dirty="0">
              <a:latin typeface="Calibri"/>
              <a:ea typeface="Open Sans"/>
              <a:cs typeface="Calibri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endParaRPr lang="fi-FI" sz="2133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163E31-1F5A-46BB-B14E-CF7C6DC79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3" y="0"/>
            <a:ext cx="8356180" cy="59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5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14487" y="0"/>
            <a:ext cx="3377513" cy="6858000"/>
            <a:chOff x="0" y="0"/>
            <a:chExt cx="1334326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34326" cy="2709333"/>
            </a:xfrm>
            <a:custGeom>
              <a:avLst/>
              <a:gdLst/>
              <a:ahLst/>
              <a:cxnLst/>
              <a:rect l="l" t="t" r="r" b="b"/>
              <a:pathLst>
                <a:path w="1334326" h="2709333">
                  <a:moveTo>
                    <a:pt x="0" y="0"/>
                  </a:moveTo>
                  <a:lnTo>
                    <a:pt x="1334326" y="0"/>
                  </a:lnTo>
                  <a:lnTo>
                    <a:pt x="1334326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1021" b="750"/>
          <a:stretch>
            <a:fillRect/>
          </a:stretch>
        </p:blipFill>
        <p:spPr>
          <a:xfrm>
            <a:off x="10350494" y="169756"/>
            <a:ext cx="1704382" cy="655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2084" b="1847"/>
          <a:stretch>
            <a:fillRect/>
          </a:stretch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6741" y="1580278"/>
            <a:ext cx="6680200" cy="69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endParaRPr lang="fi-FI" sz="2667" dirty="0">
              <a:latin typeface="Calibri"/>
              <a:ea typeface="Open Sans"/>
              <a:cs typeface="Calibri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endParaRPr lang="fi-FI" sz="2133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3C86874-A02C-467B-83A0-AB48AE55F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6" y="299043"/>
            <a:ext cx="7871348" cy="5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2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14487" y="0"/>
            <a:ext cx="3377513" cy="6858000"/>
            <a:chOff x="0" y="0"/>
            <a:chExt cx="1334326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34326" cy="2709333"/>
            </a:xfrm>
            <a:custGeom>
              <a:avLst/>
              <a:gdLst/>
              <a:ahLst/>
              <a:cxnLst/>
              <a:rect l="l" t="t" r="r" b="b"/>
              <a:pathLst>
                <a:path w="1334326" h="2709333">
                  <a:moveTo>
                    <a:pt x="0" y="0"/>
                  </a:moveTo>
                  <a:lnTo>
                    <a:pt x="1334326" y="0"/>
                  </a:lnTo>
                  <a:lnTo>
                    <a:pt x="1334326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1021" b="750"/>
          <a:stretch>
            <a:fillRect/>
          </a:stretch>
        </p:blipFill>
        <p:spPr>
          <a:xfrm>
            <a:off x="10350494" y="169756"/>
            <a:ext cx="1704382" cy="655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2084" b="1847"/>
          <a:stretch>
            <a:fillRect/>
          </a:stretch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6741" y="1580278"/>
            <a:ext cx="6680200" cy="69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endParaRPr lang="fi-FI" sz="2667" dirty="0">
              <a:latin typeface="Calibri"/>
              <a:ea typeface="Open Sans"/>
              <a:cs typeface="Calibri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endParaRPr lang="fi-FI" sz="2133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75C9F7C-0583-4839-8B20-79869D977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6"/>
            <a:ext cx="8842922" cy="62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7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78323" y="794165"/>
            <a:ext cx="2996458" cy="5269670"/>
            <a:chOff x="0" y="0"/>
            <a:chExt cx="1119793" cy="196930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119793" cy="1969305"/>
            </a:xfrm>
            <a:custGeom>
              <a:avLst/>
              <a:gdLst/>
              <a:ahLst/>
              <a:cxnLst/>
              <a:rect l="l" t="t" r="r" b="b"/>
              <a:pathLst>
                <a:path w="1119793" h="1969305">
                  <a:moveTo>
                    <a:pt x="0" y="0"/>
                  </a:moveTo>
                  <a:lnTo>
                    <a:pt x="1119793" y="0"/>
                  </a:lnTo>
                  <a:lnTo>
                    <a:pt x="1119793" y="1969305"/>
                  </a:lnTo>
                  <a:lnTo>
                    <a:pt x="0" y="1969305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grpFill/>
          </p:spPr>
          <p:txBody>
            <a:bodyPr lIns="18062" tIns="18062" rIns="18062" bIns="18062" rtlCol="0" anchor="ctr"/>
            <a:lstStyle/>
            <a:p>
              <a:pPr algn="ctr">
                <a:lnSpc>
                  <a:spcPts val="995"/>
                </a:lnSpc>
              </a:pPr>
              <a:endParaRPr sz="1200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1021" b="750"/>
          <a:stretch>
            <a:fillRect/>
          </a:stretch>
        </p:blipFill>
        <p:spPr>
          <a:xfrm>
            <a:off x="10350494" y="169756"/>
            <a:ext cx="1704382" cy="655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2084" b="1847"/>
          <a:stretch>
            <a:fillRect/>
          </a:stretch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21406" y="1783934"/>
            <a:ext cx="7842745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endParaRPr lang="fi-FI" sz="2133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344659" y="535162"/>
            <a:ext cx="8579529" cy="718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4667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Kuva 10" descr="Kuva, joka sisältää kohteen henkilö, vaate, Ihmisen kasvot, leikkikenttä&#10;&#10;Kuvaus luotu automaattisesti">
            <a:extLst>
              <a:ext uri="{FF2B5EF4-FFF2-40B4-BE49-F238E27FC236}">
                <a16:creationId xmlns:a16="http://schemas.microsoft.com/office/drawing/2014/main" id="{2AF79ED4-7E3F-5752-2C2A-D8431E62F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72" y="1449607"/>
            <a:ext cx="3878942" cy="4031357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C2E025C-A7FC-1ECE-C18C-5EA3F3BEABEA}"/>
              </a:ext>
            </a:extLst>
          </p:cNvPr>
          <p:cNvSpPr txBox="1"/>
          <p:nvPr/>
        </p:nvSpPr>
        <p:spPr>
          <a:xfrm>
            <a:off x="635000" y="997857"/>
            <a:ext cx="4771571" cy="38776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000" dirty="0">
                <a:cs typeface="Calibri"/>
              </a:rPr>
              <a:t>Hyvää alkanutta lukuvuotta kaikille!</a:t>
            </a:r>
          </a:p>
          <a:p>
            <a:endParaRPr lang="fi-FI" sz="4000">
              <a:cs typeface="Calibri"/>
            </a:endParaRPr>
          </a:p>
          <a:p>
            <a:r>
              <a:rPr lang="fi-FI" sz="2133" dirty="0">
                <a:cs typeface="Calibri"/>
              </a:rPr>
              <a:t>Seuraa tiedottamista, tapahtumia ja kuulumisia:</a:t>
            </a:r>
          </a:p>
          <a:p>
            <a:pPr marL="304815" indent="-304815">
              <a:buFont typeface="Wingdings"/>
              <a:buChar char="Ø"/>
            </a:pPr>
            <a:r>
              <a:rPr lang="fi-FI" sz="2133" dirty="0">
                <a:cs typeface="Calibri"/>
              </a:rPr>
              <a:t>Wilman kuukasitiedotteet</a:t>
            </a:r>
          </a:p>
          <a:p>
            <a:pPr marL="304815" indent="-304815">
              <a:buFont typeface="Wingdings"/>
              <a:buChar char="Ø"/>
            </a:pPr>
            <a:r>
              <a:rPr lang="fi-FI" sz="2133" dirty="0">
                <a:cs typeface="Calibri"/>
                <a:hlinkClick r:id="rId5"/>
              </a:rPr>
              <a:t>www.tampere.fi/sammonkoulu</a:t>
            </a:r>
            <a:endParaRPr lang="fi-FI" sz="2133" dirty="0">
              <a:cs typeface="Calibri"/>
            </a:endParaRPr>
          </a:p>
          <a:p>
            <a:pPr marL="304815" indent="-304815">
              <a:buFont typeface="Wingdings"/>
              <a:buChar char="Ø"/>
            </a:pPr>
            <a:r>
              <a:rPr lang="fi-FI" sz="2133" dirty="0">
                <a:cs typeface="Calibri"/>
              </a:rPr>
              <a:t>Instagram: </a:t>
            </a:r>
            <a:r>
              <a:rPr lang="fi-FI" sz="2133" dirty="0">
                <a:cs typeface="Calibri"/>
                <a:hlinkClick r:id="rId6"/>
              </a:rPr>
              <a:t>sammonkoulu</a:t>
            </a:r>
          </a:p>
          <a:p>
            <a:pPr marL="304815" indent="-304815">
              <a:buFont typeface="Wingdings"/>
              <a:buChar char="Ø"/>
            </a:pPr>
            <a:endParaRPr lang="fi-FI" sz="2133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94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91D55A-9F15-4798-B810-ED3D0139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88" y="290945"/>
            <a:ext cx="3748838" cy="1155471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000"/>
              <a:t>Sampo lukuina </a:t>
            </a:r>
            <a:br>
              <a:rPr lang="fi-FI" sz="4000"/>
            </a:br>
            <a:r>
              <a:rPr lang="fi-FI" sz="4000"/>
              <a:t>lv 2024-25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3B42E4D4-BBF5-4C04-8CE5-4662A1C49F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r="2509"/>
          <a:stretch/>
        </p:blipFill>
        <p:spPr>
          <a:xfrm>
            <a:off x="6180364" y="0"/>
            <a:ext cx="8003660" cy="6858000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7D995C-61DA-4330-ABB6-C812F3391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885" y="1600201"/>
            <a:ext cx="4588625" cy="49668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1867" b="1" dirty="0"/>
              <a:t>1185 oppilasta</a:t>
            </a:r>
          </a:p>
          <a:p>
            <a:r>
              <a:rPr lang="fi-FI" sz="1867" dirty="0">
                <a:cs typeface="Calibri" panose="020F0502020204030204"/>
              </a:rPr>
              <a:t> 	449 alakoululaista</a:t>
            </a:r>
          </a:p>
          <a:p>
            <a:r>
              <a:rPr lang="fi-FI" sz="1867" dirty="0">
                <a:cs typeface="Calibri" panose="020F0502020204030204"/>
              </a:rPr>
              <a:t>	572 yläkoululaista</a:t>
            </a:r>
          </a:p>
          <a:p>
            <a:r>
              <a:rPr lang="fi-FI" sz="1867" dirty="0">
                <a:cs typeface="Calibri" panose="020F0502020204030204"/>
              </a:rPr>
              <a:t>	50 valmistavan opetuksen oppilasta</a:t>
            </a:r>
          </a:p>
          <a:p>
            <a:r>
              <a:rPr lang="fi-FI" sz="1867" dirty="0">
                <a:cs typeface="Calibri" panose="020F0502020204030204"/>
              </a:rPr>
              <a:t>	119 erityisluokilla</a:t>
            </a:r>
          </a:p>
          <a:p>
            <a:r>
              <a:rPr lang="fi-FI" sz="1867" b="1" dirty="0">
                <a:cs typeface="Calibri" panose="020F0502020204030204"/>
              </a:rPr>
              <a:t>107 Opettajaa</a:t>
            </a:r>
          </a:p>
          <a:p>
            <a:r>
              <a:rPr lang="fi-FI" sz="1867" b="1" dirty="0">
                <a:cs typeface="Calibri" panose="020F0502020204030204"/>
              </a:rPr>
              <a:t>40 Ohjaajaa</a:t>
            </a:r>
          </a:p>
          <a:p>
            <a:r>
              <a:rPr lang="fi-FI" sz="1867" b="1" dirty="0">
                <a:cs typeface="Calibri" panose="020F0502020204030204"/>
              </a:rPr>
              <a:t>3 kouluvalmentajaa</a:t>
            </a:r>
          </a:p>
          <a:p>
            <a:r>
              <a:rPr lang="fi-FI" sz="1867" b="1" dirty="0">
                <a:cs typeface="Calibri" panose="020F0502020204030204"/>
              </a:rPr>
              <a:t>4 koulutaloa</a:t>
            </a:r>
          </a:p>
          <a:p>
            <a:r>
              <a:rPr lang="fi-FI" sz="1867" dirty="0">
                <a:cs typeface="Calibri" panose="020F0502020204030204"/>
              </a:rPr>
              <a:t> - </a:t>
            </a:r>
            <a:r>
              <a:rPr lang="fi-FI" sz="1867" b="1" dirty="0" err="1">
                <a:cs typeface="Calibri" panose="020F0502020204030204"/>
              </a:rPr>
              <a:t>Teiskontie</a:t>
            </a:r>
            <a:r>
              <a:rPr lang="fi-FI" sz="1867" dirty="0">
                <a:cs typeface="Calibri" panose="020F0502020204030204"/>
              </a:rPr>
              <a:t> 3a, 3b, 5-9lk</a:t>
            </a:r>
          </a:p>
          <a:p>
            <a:r>
              <a:rPr lang="fi-FI" sz="1867" dirty="0">
                <a:cs typeface="Calibri" panose="020F0502020204030204"/>
              </a:rPr>
              <a:t> - </a:t>
            </a:r>
            <a:r>
              <a:rPr lang="fi-FI" sz="1867" b="1" dirty="0">
                <a:cs typeface="Calibri" panose="020F0502020204030204"/>
              </a:rPr>
              <a:t>B-rakennus</a:t>
            </a:r>
            <a:r>
              <a:rPr lang="fi-FI" sz="1867" dirty="0">
                <a:cs typeface="Calibri" panose="020F0502020204030204"/>
              </a:rPr>
              <a:t> 1AP, 2A, 2-4P 3c, 3d, 3-4O,3-	5P, 4.lk, 5-6P ja 7-9P, </a:t>
            </a:r>
            <a:r>
              <a:rPr lang="fi-FI" sz="1867" dirty="0" err="1">
                <a:cs typeface="Calibri" panose="020F0502020204030204"/>
              </a:rPr>
              <a:t>val</a:t>
            </a:r>
            <a:r>
              <a:rPr lang="fi-FI" sz="1867" dirty="0">
                <a:cs typeface="Calibri" panose="020F0502020204030204"/>
              </a:rPr>
              <a:t> 7-9</a:t>
            </a:r>
            <a:endParaRPr lang="fi-FI" sz="1867" dirty="0"/>
          </a:p>
          <a:p>
            <a:r>
              <a:rPr lang="fi-FI" sz="1867" dirty="0">
                <a:cs typeface="Calibri" panose="020F0502020204030204"/>
              </a:rPr>
              <a:t> - </a:t>
            </a:r>
            <a:r>
              <a:rPr lang="fi-FI" sz="1867" b="1" dirty="0">
                <a:cs typeface="Calibri" panose="020F0502020204030204"/>
              </a:rPr>
              <a:t>Sairaalankatu</a:t>
            </a:r>
            <a:r>
              <a:rPr lang="fi-FI" sz="1867" dirty="0">
                <a:cs typeface="Calibri" panose="020F0502020204030204"/>
              </a:rPr>
              <a:t> 1c, 2c, </a:t>
            </a:r>
            <a:r>
              <a:rPr lang="fi-FI" sz="1867" dirty="0" err="1">
                <a:cs typeface="Calibri" panose="020F0502020204030204"/>
              </a:rPr>
              <a:t>val</a:t>
            </a:r>
            <a:r>
              <a:rPr lang="fi-FI" sz="1867" dirty="0">
                <a:cs typeface="Calibri" panose="020F0502020204030204"/>
              </a:rPr>
              <a:t> 1, </a:t>
            </a:r>
            <a:r>
              <a:rPr lang="fi-FI" sz="1867" dirty="0" err="1">
                <a:cs typeface="Calibri" panose="020F0502020204030204"/>
              </a:rPr>
              <a:t>val</a:t>
            </a:r>
            <a:r>
              <a:rPr lang="fi-FI" sz="1867" dirty="0">
                <a:cs typeface="Calibri" panose="020F0502020204030204"/>
              </a:rPr>
              <a:t> 2-3, </a:t>
            </a:r>
            <a:r>
              <a:rPr lang="fi-FI" sz="1867" dirty="0" err="1">
                <a:cs typeface="Calibri" panose="020F0502020204030204"/>
              </a:rPr>
              <a:t>val</a:t>
            </a:r>
            <a:r>
              <a:rPr lang="fi-FI" sz="1867" dirty="0">
                <a:cs typeface="Calibri" panose="020F0502020204030204"/>
              </a:rPr>
              <a:t> 4-6</a:t>
            </a:r>
          </a:p>
          <a:p>
            <a:r>
              <a:rPr lang="fi-FI" sz="1867" dirty="0">
                <a:cs typeface="Calibri" panose="020F0502020204030204"/>
              </a:rPr>
              <a:t> - </a:t>
            </a:r>
            <a:r>
              <a:rPr lang="fi-FI" sz="1867" b="1" dirty="0">
                <a:cs typeface="Calibri" panose="020F0502020204030204"/>
              </a:rPr>
              <a:t>Pellervo </a:t>
            </a:r>
            <a:r>
              <a:rPr lang="fi-FI" sz="1867" dirty="0">
                <a:cs typeface="Calibri" panose="020F0502020204030204"/>
              </a:rPr>
              <a:t>1d, 2d</a:t>
            </a:r>
          </a:p>
          <a:p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888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36B265-9AA3-49F0-A636-B2E5EDEF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320" y="799924"/>
            <a:ext cx="10515600" cy="1060926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chemeClr val="tx1"/>
                </a:solidFill>
                <a:cs typeface="Calibri"/>
              </a:rPr>
              <a:t>Rehtoreiden työnjako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DE1694-1534-402B-A41F-27A8AE65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860850"/>
            <a:ext cx="5809869" cy="4208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cs typeface="Calibri"/>
              </a:rPr>
              <a:t>Maaret Tervonen, rehtori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cs typeface="Calibri"/>
              </a:rPr>
              <a:t>Hanna Vettenranta, apulaisrehtori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cs typeface="Calibri"/>
              </a:rPr>
              <a:t>Panu Pitkänen, apulaisrehtori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3F9C69-5438-4A5E-8EAC-E712CFE2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9EBD-5908-4DFB-887C-8859A3F24533}" type="datetime1">
              <a:rPr lang="fi-FI" smtClean="0"/>
              <a:t>12.9.2024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9D687C-12A0-4CE4-AEAD-2E5027D3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033" y="6205520"/>
            <a:ext cx="2743200" cy="365125"/>
          </a:xfrm>
        </p:spPr>
        <p:txBody>
          <a:bodyPr/>
          <a:lstStyle/>
          <a:p>
            <a:fld id="{F3EE06F1-2D77-A44E-97FA-F679B9CB76D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660DA5-6D42-4DC3-9336-D1F68048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AutoShape 2" descr="https://euc-powerpoint.officeapps.live.com/pods/GetClipboardImage.ashx?Id=bc0645db-1698-4e49-a5e4-d437381dc97a&amp;DC=GEU10&amp;pkey=99fadd1d-0bad-408e-9e5d-f52675925790&amp;wdwaccluster=GEU10">
            <a:extLst>
              <a:ext uri="{FF2B5EF4-FFF2-40B4-BE49-F238E27FC236}">
                <a16:creationId xmlns:a16="http://schemas.microsoft.com/office/drawing/2014/main" id="{90F52B0A-D991-4E3D-9912-41964EF88E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5FE2608D-9D16-ACF8-0B2F-51C11DC5AF02}"/>
              </a:ext>
            </a:extLst>
          </p:cNvPr>
          <p:cNvSpPr/>
          <p:nvPr/>
        </p:nvSpPr>
        <p:spPr>
          <a:xfrm>
            <a:off x="-95363" y="0"/>
            <a:ext cx="5334389" cy="6858000"/>
          </a:xfrm>
          <a:custGeom>
            <a:avLst/>
            <a:gdLst/>
            <a:ahLst/>
            <a:cxnLst/>
            <a:rect l="l" t="t" r="r" b="b"/>
            <a:pathLst>
              <a:path w="1781065" h="2709333">
                <a:moveTo>
                  <a:pt x="0" y="0"/>
                </a:moveTo>
                <a:lnTo>
                  <a:pt x="1781065" y="0"/>
                </a:lnTo>
                <a:lnTo>
                  <a:pt x="178106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pic>
        <p:nvPicPr>
          <p:cNvPr id="12" name="Picture 2" descr="Uusi Sammon koulu ja päiväkoti on Tampereen merkittävin prosenttitaidekohde  – taiteilijoita on viisi ja teoksia 50 - Kulttuuritoimitus">
            <a:extLst>
              <a:ext uri="{FF2B5EF4-FFF2-40B4-BE49-F238E27FC236}">
                <a16:creationId xmlns:a16="http://schemas.microsoft.com/office/drawing/2014/main" id="{0CCD4674-0960-4ADA-BA46-F360C62C7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6"/>
          <a:stretch/>
        </p:blipFill>
        <p:spPr bwMode="auto">
          <a:xfrm>
            <a:off x="797318" y="1347020"/>
            <a:ext cx="3823758" cy="328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7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16007756-12F6-4772-B7A3-2A6B550145BE}"/>
              </a:ext>
            </a:extLst>
          </p:cNvPr>
          <p:cNvGrpSpPr/>
          <p:nvPr/>
        </p:nvGrpSpPr>
        <p:grpSpPr>
          <a:xfrm>
            <a:off x="-95363" y="0"/>
            <a:ext cx="4508321" cy="6858000"/>
            <a:chOff x="0" y="0"/>
            <a:chExt cx="1781065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98210F9-5252-4B62-A32A-A76B5BEF2FFE}"/>
                </a:ext>
              </a:extLst>
            </p:cNvPr>
            <p:cNvSpPr/>
            <p:nvPr/>
          </p:nvSpPr>
          <p:spPr>
            <a:xfrm>
              <a:off x="0" y="0"/>
              <a:ext cx="1781065" cy="2709333"/>
            </a:xfrm>
            <a:custGeom>
              <a:avLst/>
              <a:gdLst/>
              <a:ahLst/>
              <a:cxnLst/>
              <a:rect l="l" t="t" r="r" b="b"/>
              <a:pathLst>
                <a:path w="1781065" h="2709333">
                  <a:moveTo>
                    <a:pt x="0" y="0"/>
                  </a:moveTo>
                  <a:lnTo>
                    <a:pt x="1781065" y="0"/>
                  </a:lnTo>
                  <a:lnTo>
                    <a:pt x="1781065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B52CC245-1C5D-472D-9E84-1BAACB54D6F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5044170-25D4-8E43-8827-3176FDB5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70" y="256704"/>
            <a:ext cx="6750894" cy="1737360"/>
          </a:xfrm>
        </p:spPr>
        <p:txBody>
          <a:bodyPr>
            <a:normAutofit/>
          </a:bodyPr>
          <a:lstStyle/>
          <a:p>
            <a:r>
              <a:rPr lang="fi-FI" sz="4000"/>
              <a:t>Perusopetuksen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BE6C91-64E0-B04F-BCD3-433C78DED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2985" y="1749136"/>
            <a:ext cx="5707063" cy="448928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r>
              <a:rPr lang="fi-FI" sz="2900" dirty="0"/>
              <a:t>Oppimisen ja koulunkäynnin tukeminen lähikouluperiaatteella</a:t>
            </a:r>
          </a:p>
          <a:p>
            <a:r>
              <a:rPr lang="fi-FI" sz="2900" dirty="0"/>
              <a:t>Lukutaidon tukeminen ja lukevaan elämäntapaan vahvistaminen</a:t>
            </a:r>
          </a:p>
          <a:p>
            <a:r>
              <a:rPr lang="fi-FI" sz="2900" b="1" dirty="0"/>
              <a:t>Rasismiin ja syrjintään puuttuminen koululla</a:t>
            </a:r>
          </a:p>
          <a:p>
            <a:r>
              <a:rPr lang="fi-FI" sz="2900" b="1" dirty="0"/>
              <a:t>Turvallisemman tilan käytön eettisten periaatteiden laatiminen ja käyttöönotto</a:t>
            </a:r>
          </a:p>
          <a:p>
            <a:r>
              <a:rPr lang="fi-FI" sz="2900" dirty="0"/>
              <a:t>Toimintamalli oppilaiden poissaolojen ehkäisemiseksi ja suunnitelmalliseksi seuraamiseksi sekä niihin puuttumiseksi</a:t>
            </a:r>
          </a:p>
          <a:p>
            <a:r>
              <a:rPr lang="fi-FI" sz="2900" dirty="0"/>
              <a:t>Ekososiaalisen sivistyksen edistäminen (vastuullisuus, kohtuullisuus, </a:t>
            </a:r>
            <a:r>
              <a:rPr lang="fi-FI" sz="2900" dirty="0" err="1"/>
              <a:t>ihmistevälisyys</a:t>
            </a:r>
            <a:r>
              <a:rPr lang="fi-FI" sz="2900" dirty="0"/>
              <a:t>)</a:t>
            </a:r>
          </a:p>
          <a:p>
            <a:pPr lvl="1"/>
            <a:r>
              <a:rPr lang="fi-FI" sz="2900" b="1" dirty="0"/>
              <a:t>Kouluruokailun ja ruokakasvatuksen kehittäminen osana kestävyyskasvatusta</a:t>
            </a:r>
          </a:p>
          <a:p>
            <a:r>
              <a:rPr lang="fi-FI" sz="2900" dirty="0"/>
              <a:t>Esi- ja alkuopetuksen yhteinen toimintakulttuuri</a:t>
            </a:r>
          </a:p>
          <a:p>
            <a:r>
              <a:rPr lang="fi-FI" sz="2900" dirty="0"/>
              <a:t>Digi-osaamisen kehittäminen; </a:t>
            </a:r>
            <a:r>
              <a:rPr lang="fi-FI" sz="2900" b="1" dirty="0"/>
              <a:t>6.-luokkalaisten kannettavat tietokoneet</a:t>
            </a:r>
          </a:p>
          <a:p>
            <a:r>
              <a:rPr lang="fi-FI" sz="2900" dirty="0"/>
              <a:t>Yhteisopettajuus pedagogisena toimintatapana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6BC31A-01CA-C646-A3B6-736A4751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12.9.2024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B7F84F-1D5E-F84D-8C46-3A5DDF44EA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4</a:t>
            </a:fld>
            <a:endParaRPr lang="fi-FI"/>
          </a:p>
        </p:txBody>
      </p:sp>
      <p:pic>
        <p:nvPicPr>
          <p:cNvPr id="15" name="Kuvan paikkamerkki 7">
            <a:extLst>
              <a:ext uri="{FF2B5EF4-FFF2-40B4-BE49-F238E27FC236}">
                <a16:creationId xmlns:a16="http://schemas.microsoft.com/office/drawing/2014/main" id="{6AB83B7D-3B07-44AD-8418-E28333A3B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r="2508"/>
          <a:stretch/>
        </p:blipFill>
        <p:spPr>
          <a:xfrm>
            <a:off x="182441" y="1803325"/>
            <a:ext cx="3952712" cy="32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0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BE0A1048-3011-4B60-B3E1-8795A8A2889F}"/>
              </a:ext>
            </a:extLst>
          </p:cNvPr>
          <p:cNvGrpSpPr/>
          <p:nvPr/>
        </p:nvGrpSpPr>
        <p:grpSpPr>
          <a:xfrm>
            <a:off x="7683680" y="0"/>
            <a:ext cx="4508321" cy="6858000"/>
            <a:chOff x="0" y="0"/>
            <a:chExt cx="1781065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3C355DA-65E2-48DB-A4C4-A1873A07BEA3}"/>
                </a:ext>
              </a:extLst>
            </p:cNvPr>
            <p:cNvSpPr/>
            <p:nvPr/>
          </p:nvSpPr>
          <p:spPr>
            <a:xfrm>
              <a:off x="0" y="0"/>
              <a:ext cx="1781065" cy="2709333"/>
            </a:xfrm>
            <a:custGeom>
              <a:avLst/>
              <a:gdLst/>
              <a:ahLst/>
              <a:cxnLst/>
              <a:rect l="l" t="t" r="r" b="b"/>
              <a:pathLst>
                <a:path w="1781065" h="2709333">
                  <a:moveTo>
                    <a:pt x="0" y="0"/>
                  </a:moveTo>
                  <a:lnTo>
                    <a:pt x="1781065" y="0"/>
                  </a:lnTo>
                  <a:lnTo>
                    <a:pt x="1781065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D8F37DDD-E0B0-40CE-B363-DE8C9BFA192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30A8D64-B51D-4FE7-A678-3F2D10C1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00" y="555397"/>
            <a:ext cx="6584817" cy="1737360"/>
          </a:xfrm>
        </p:spPr>
        <p:txBody>
          <a:bodyPr>
            <a:noAutofit/>
          </a:bodyPr>
          <a:lstStyle/>
          <a:p>
            <a:r>
              <a:rPr lang="fi-FI" sz="4000"/>
              <a:t>Sammon koulun lukuvuoden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793874-FC73-414B-A356-460D4D3CA0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901" y="2295526"/>
            <a:ext cx="5516563" cy="30178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Yhteisöllisyyden ja hyvinvoinnin sekä turvallisuuden vahvistaminen</a:t>
            </a:r>
          </a:p>
          <a:p>
            <a:r>
              <a:rPr lang="fi-FI" dirty="0"/>
              <a:t>Arvojen konkretisointi ja näkyväksi tekeminen</a:t>
            </a:r>
          </a:p>
          <a:p>
            <a:r>
              <a:rPr lang="fi-FI" dirty="0"/>
              <a:t>Oppimisen arvioinnin kehittäminen</a:t>
            </a:r>
          </a:p>
          <a:p>
            <a:r>
              <a:rPr lang="fi-FI" dirty="0"/>
              <a:t>Positiivisen pedagogiikan vahvistaminen osana toimintakulttuuria</a:t>
            </a: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5BB9A52-58B2-4606-8A02-B01C2C14B1A6}"/>
              </a:ext>
            </a:extLst>
          </p:cNvPr>
          <p:cNvSpPr txBox="1"/>
          <p:nvPr/>
        </p:nvSpPr>
        <p:spPr>
          <a:xfrm>
            <a:off x="7808693" y="479052"/>
            <a:ext cx="4241800" cy="6873548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r>
              <a:rPr lang="fi-FI" sz="2133" b="1" dirty="0"/>
              <a:t>Oppilas- ja huoltajakyselystä nostettua:</a:t>
            </a:r>
          </a:p>
          <a:p>
            <a:r>
              <a:rPr lang="fi-FI" sz="1600" dirty="0">
                <a:cs typeface="Calibri"/>
              </a:rPr>
              <a:t>Arvosana viime lukuvuodelle:</a:t>
            </a:r>
            <a:endParaRPr lang="fi-FI" sz="2133" b="1" dirty="0">
              <a:cs typeface="Calibri"/>
            </a:endParaRPr>
          </a:p>
          <a:p>
            <a:r>
              <a:rPr lang="fi-FI" sz="1600" b="1" dirty="0">
                <a:cs typeface="Calibri"/>
              </a:rPr>
              <a:t>Oppilaat 8,06 (n738)</a:t>
            </a:r>
          </a:p>
          <a:p>
            <a:r>
              <a:rPr lang="fi-FI" sz="1600" b="1" dirty="0">
                <a:cs typeface="Calibri"/>
              </a:rPr>
              <a:t>Huoltajat 8,33 (n150)</a:t>
            </a:r>
          </a:p>
          <a:p>
            <a:endParaRPr lang="fi-FI" sz="1600" dirty="0">
              <a:cs typeface="Calibri"/>
            </a:endParaRPr>
          </a:p>
          <a:p>
            <a:r>
              <a:rPr lang="fi-FI" sz="1600" dirty="0">
                <a:cs typeface="Calibri"/>
              </a:rPr>
              <a:t>96% oppilaista kokee koulun useimmiten turvalliseksi paikaksi ja 90% kokee olonsa hyväksi koulussa. Niiden oppilaiden määrä, jotka kokevat koulun turvattomaksi on hieman kasvanut.</a:t>
            </a:r>
          </a:p>
          <a:p>
            <a:endParaRPr lang="fi-FI" sz="1600" dirty="0">
              <a:cs typeface="Calibri"/>
            </a:endParaRPr>
          </a:p>
          <a:p>
            <a:r>
              <a:rPr lang="fi-FI" sz="1600" dirty="0">
                <a:cs typeface="Calibri"/>
              </a:rPr>
              <a:t>Koettu kiusaaminen on hieman lisääntynyt mutta kiusaamisesta on kerrottu aikuiselle aiempaa useammin , myös avunsaannin kokemus kiusaamistilanteissa lisääntynyt.</a:t>
            </a:r>
          </a:p>
          <a:p>
            <a:endParaRPr lang="fi-FI" sz="1600" dirty="0">
              <a:cs typeface="Calibri"/>
            </a:endParaRPr>
          </a:p>
          <a:p>
            <a:pPr marL="228611" indent="-228611">
              <a:buFont typeface="Wingdings"/>
              <a:buChar char="Ø"/>
            </a:pPr>
            <a:r>
              <a:rPr lang="fi-FI" sz="1600" b="1" dirty="0">
                <a:cs typeface="Calibri"/>
              </a:rPr>
              <a:t>Matalan kynnyksen kiusaamisesta ja häirinnästä ilmoittamisen keinoja lisättävä ja oppilaiden kanssa yhdessä mietittävä keinoja kiusaamisen ennalta ehkäisemiseksi.</a:t>
            </a:r>
          </a:p>
          <a:p>
            <a:pPr marL="228611" indent="-228611">
              <a:buFont typeface="Wingdings"/>
              <a:buChar char="Ø"/>
            </a:pPr>
            <a:r>
              <a:rPr lang="fi-FI" sz="1600" b="1" dirty="0">
                <a:cs typeface="Calibri"/>
              </a:rPr>
              <a:t> Oppimisen tavoitteita avattava oppilaille ja huoltajille entistä konkreettisemmin ja kannustettava oppilaita omien tavoitteiden asetteluun</a:t>
            </a:r>
          </a:p>
          <a:p>
            <a:pPr marL="228611" indent="-228611">
              <a:buFont typeface="Wingdings"/>
              <a:buChar char="Ø"/>
            </a:pPr>
            <a:endParaRPr lang="fi-FI" sz="1600" b="1" dirty="0">
              <a:cs typeface="Calibri"/>
            </a:endParaRPr>
          </a:p>
          <a:p>
            <a:endParaRPr lang="fi-FI" sz="1600" b="1" dirty="0">
              <a:cs typeface="Calibri"/>
            </a:endParaRPr>
          </a:p>
        </p:txBody>
      </p:sp>
      <p:pic>
        <p:nvPicPr>
          <p:cNvPr id="1026" name="Picture 2" descr="Huomaa hyvä | Helsinki">
            <a:extLst>
              <a:ext uri="{FF2B5EF4-FFF2-40B4-BE49-F238E27FC236}">
                <a16:creationId xmlns:a16="http://schemas.microsoft.com/office/drawing/2014/main" id="{80B33C78-136E-45C7-8BA8-85BC1277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39" y="509856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A402683-59D9-41EC-B6E8-CE1D2628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61" y="1871296"/>
            <a:ext cx="1355888" cy="193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ttps://euc-powerpoint.officeapps.live.com/pods/GetClipboardImage.ashx?Id=1059da0a-2835-4aa5-b3d1-9c6ebbba39b1&amp;DC=PSE1&amp;pkey=a4ac4510-5660-4f0e-bc64-2e1ce7a9484d&amp;wdwaccluster=PSE1">
            <a:extLst>
              <a:ext uri="{FF2B5EF4-FFF2-40B4-BE49-F238E27FC236}">
                <a16:creationId xmlns:a16="http://schemas.microsoft.com/office/drawing/2014/main" id="{0E93048F-05F9-49F2-A1DE-F70EC3597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https://euc-powerpoint.officeapps.live.com/pods/GetClipboardImage.ashx?Id=1059da0a-2835-4aa5-b3d1-9c6ebbba39b1&amp;DC=PSE1&amp;pkey=a4ac4510-5660-4f0e-bc64-2e1ce7a9484d&amp;wdwaccluster=PSE1">
            <a:extLst>
              <a:ext uri="{FF2B5EF4-FFF2-40B4-BE49-F238E27FC236}">
                <a16:creationId xmlns:a16="http://schemas.microsoft.com/office/drawing/2014/main" id="{053E6E83-FFC4-4923-975E-BF9E55B8A1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810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45ea32a-f55a-4971-9f47-ac067c383373@eurprd01">
            <a:extLst>
              <a:ext uri="{FF2B5EF4-FFF2-40B4-BE49-F238E27FC236}">
                <a16:creationId xmlns:a16="http://schemas.microsoft.com/office/drawing/2014/main" id="{5FE8BC6D-A285-4846-B972-FA3A7C66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2" y="89647"/>
            <a:ext cx="8623641" cy="669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39EFEF-AA8C-4E28-8D55-3667AA02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12.9.2024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99A666-29CD-45D5-8363-7C9C0E460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7</a:t>
            </a:fld>
            <a:endParaRPr lang="fi-F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45AB7-B314-2D1F-2B5A-31750D4F984C}"/>
              </a:ext>
            </a:extLst>
          </p:cNvPr>
          <p:cNvSpPr txBox="1"/>
          <p:nvPr/>
        </p:nvSpPr>
        <p:spPr>
          <a:xfrm>
            <a:off x="157248" y="2147438"/>
            <a:ext cx="2907503" cy="4616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ENNALTAEHKÄISY</a:t>
            </a:r>
          </a:p>
          <a:p>
            <a:pPr marL="342917" indent="-342917">
              <a:buFontTx/>
              <a:buChar char="-"/>
            </a:pPr>
            <a:r>
              <a:rPr lang="en-US" dirty="0" err="1">
                <a:cs typeface="Calibri"/>
              </a:rPr>
              <a:t>Ryhmäytyminen</a:t>
            </a:r>
            <a:endParaRPr lang="en-US" dirty="0">
              <a:cs typeface="Calibri"/>
            </a:endParaRPr>
          </a:p>
          <a:p>
            <a:pPr marL="342917" indent="-342917">
              <a:buFontTx/>
              <a:buChar char="-"/>
            </a:pPr>
            <a:r>
              <a:rPr lang="en-US" dirty="0" err="1">
                <a:cs typeface="Calibri"/>
              </a:rPr>
              <a:t>Tunne</a:t>
            </a:r>
            <a:r>
              <a:rPr lang="en-US" dirty="0">
                <a:cs typeface="Calibri"/>
              </a:rPr>
              <a:t>- ja </a:t>
            </a:r>
            <a:r>
              <a:rPr lang="en-US" dirty="0" err="1">
                <a:cs typeface="Calibri"/>
              </a:rPr>
              <a:t>vuorovaikutustaitojen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opettaminen</a:t>
            </a:r>
            <a:r>
              <a:rPr lang="en-US" dirty="0">
                <a:cs typeface="Calibri"/>
              </a:rPr>
              <a:t> (Sampo-</a:t>
            </a:r>
            <a:r>
              <a:rPr lang="en-US" dirty="0" err="1">
                <a:cs typeface="Calibri"/>
              </a:rPr>
              <a:t>tunnit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hyvinvoinnin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vuosikello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Huomaa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hyvä</a:t>
            </a:r>
            <a:r>
              <a:rPr lang="en-US" dirty="0">
                <a:cs typeface="Calibri"/>
              </a:rPr>
              <a:t>! -</a:t>
            </a:r>
            <a:r>
              <a:rPr lang="en-US" dirty="0" err="1">
                <a:cs typeface="Calibri"/>
              </a:rPr>
              <a:t>materiaali</a:t>
            </a:r>
            <a:r>
              <a:rPr lang="en-US" dirty="0">
                <a:cs typeface="Calibri"/>
              </a:rPr>
              <a:t>)</a:t>
            </a:r>
          </a:p>
          <a:p>
            <a:pPr marL="342917" indent="-342917">
              <a:buFontTx/>
              <a:buChar char="-"/>
            </a:pPr>
            <a:r>
              <a:rPr lang="en-US" dirty="0" err="1">
                <a:cs typeface="Calibri"/>
              </a:rPr>
              <a:t>Tiedotus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toimintavavoista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oppilaalle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huoltajalle</a:t>
            </a:r>
            <a:endParaRPr lang="en-US" dirty="0">
              <a:cs typeface="Calibri"/>
            </a:endParaRPr>
          </a:p>
          <a:p>
            <a:pPr marL="342917" indent="-342917">
              <a:buFontTx/>
              <a:buChar char="-"/>
            </a:pPr>
            <a:r>
              <a:rPr lang="en-US" dirty="0" err="1">
                <a:cs typeface="Calibri"/>
              </a:rPr>
              <a:t>Tukioppilastoiminta</a:t>
            </a:r>
            <a:endParaRPr lang="en-US" dirty="0">
              <a:cs typeface="Calibri"/>
            </a:endParaRPr>
          </a:p>
          <a:p>
            <a:pPr marL="342917" indent="-342917">
              <a:buFontTx/>
              <a:buChar char="-"/>
            </a:pPr>
            <a:r>
              <a:rPr lang="en-US" dirty="0" err="1">
                <a:cs typeface="Calibri"/>
              </a:rPr>
              <a:t>Ohjattu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välituntitoiminta</a:t>
            </a:r>
            <a:endParaRPr lang="en-US" dirty="0">
              <a:cs typeface="Calibri"/>
            </a:endParaRPr>
          </a:p>
          <a:p>
            <a:pPr marL="342917" indent="-342917">
              <a:buFontTx/>
              <a:buChar char="-"/>
            </a:pPr>
            <a:r>
              <a:rPr lang="en-US" dirty="0" err="1">
                <a:cs typeface="Calibri"/>
              </a:rPr>
              <a:t>Kouluvalmentajan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</a:t>
            </a:r>
            <a:endParaRPr lang="en-US" dirty="0">
              <a:cs typeface="Calibri"/>
            </a:endParaRPr>
          </a:p>
          <a:p>
            <a:pPr marL="342917" indent="-342917">
              <a:buFontTx/>
              <a:buChar char="-"/>
            </a:pPr>
            <a:r>
              <a:rPr lang="en-US" dirty="0" err="1">
                <a:cs typeface="Calibri"/>
              </a:rPr>
              <a:t>Erilaiset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kampanjat</a:t>
            </a:r>
            <a:endParaRPr lang="en-US" dirty="0">
              <a:cs typeface="Calibri"/>
            </a:endParaRPr>
          </a:p>
          <a:p>
            <a:pPr marL="342917" indent="-342917">
              <a:buFontTx/>
              <a:buChar char="-"/>
            </a:pPr>
            <a:r>
              <a:rPr lang="en-US" dirty="0" err="1">
                <a:cs typeface="Calibri"/>
              </a:rPr>
              <a:t>Tiedottaminen</a:t>
            </a:r>
            <a:endParaRPr lang="en-US" dirty="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90AD44-66EE-FDE8-4160-B578CA2DA68F}"/>
              </a:ext>
            </a:extLst>
          </p:cNvPr>
          <p:cNvSpPr txBox="1"/>
          <p:nvPr/>
        </p:nvSpPr>
        <p:spPr>
          <a:xfrm>
            <a:off x="5036344" y="3178968"/>
            <a:ext cx="180974" cy="400110"/>
          </a:xfrm>
          <a:prstGeom prst="rect">
            <a:avLst/>
          </a:prstGeom>
          <a:noFill/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E60D72-D88D-EA71-D20A-86725A7F6F7A}"/>
              </a:ext>
            </a:extLst>
          </p:cNvPr>
          <p:cNvSpPr txBox="1"/>
          <p:nvPr/>
        </p:nvSpPr>
        <p:spPr>
          <a:xfrm>
            <a:off x="3118911" y="1531884"/>
            <a:ext cx="2724644" cy="52322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JOS </a:t>
            </a:r>
            <a:r>
              <a:rPr lang="en-US" sz="2000" b="1" dirty="0" err="1">
                <a:cs typeface="Calibri"/>
              </a:rPr>
              <a:t>välitunti</a:t>
            </a:r>
            <a:r>
              <a:rPr lang="en-US" sz="2000" b="1" dirty="0">
                <a:cs typeface="Calibri"/>
              </a:rPr>
              <a:t>- tai </a:t>
            </a:r>
            <a:r>
              <a:rPr lang="en-US" sz="2000" b="1" dirty="0" err="1">
                <a:cs typeface="Calibri"/>
              </a:rPr>
              <a:t>ristiriitatilanteita</a:t>
            </a:r>
            <a:r>
              <a:rPr lang="en-US" sz="2000" b="1" dirty="0">
                <a:cs typeface="Calibri"/>
              </a:rPr>
              <a:t> ja/tai </a:t>
            </a:r>
            <a:r>
              <a:rPr lang="en-US" sz="2000" b="1" dirty="0" err="1">
                <a:cs typeface="Calibri"/>
              </a:rPr>
              <a:t>kiusaamista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ilmenee</a:t>
            </a:r>
            <a:endParaRPr lang="en-US" sz="2000" b="1" dirty="0">
              <a:cs typeface="Calibri"/>
            </a:endParaRPr>
          </a:p>
          <a:p>
            <a:endParaRPr lang="en-US" sz="2000" b="1" u="sng" dirty="0">
              <a:cs typeface="Calibri"/>
            </a:endParaRPr>
          </a:p>
          <a:p>
            <a:r>
              <a:rPr lang="en-US" dirty="0">
                <a:cs typeface="Calibri"/>
              </a:rPr>
              <a:t>1. </a:t>
            </a:r>
            <a:r>
              <a:rPr lang="en-US" dirty="0" err="1">
                <a:cs typeface="Calibri"/>
              </a:rPr>
              <a:t>Ilmoitus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koulun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aikuiselle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2. Jos </a:t>
            </a:r>
            <a:r>
              <a:rPr lang="en-US" dirty="0" err="1">
                <a:cs typeface="Calibri"/>
              </a:rPr>
              <a:t>tapahtuma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vakava</a:t>
            </a:r>
            <a:r>
              <a:rPr lang="en-US" dirty="0">
                <a:cs typeface="Calibri"/>
              </a:rPr>
              <a:t>/ </a:t>
            </a:r>
            <a:r>
              <a:rPr lang="en-US" dirty="0" err="1">
                <a:cs typeface="Calibri"/>
              </a:rPr>
              <a:t>toistuva</a:t>
            </a:r>
            <a:r>
              <a:rPr lang="en-US" dirty="0">
                <a:cs typeface="Calibri"/>
              </a:rPr>
              <a:t>/ </a:t>
            </a:r>
            <a:r>
              <a:rPr lang="en-US" dirty="0" err="1">
                <a:cs typeface="Calibri"/>
              </a:rPr>
              <a:t>tilanne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jatkuu</a:t>
            </a:r>
            <a:r>
              <a:rPr lang="en-US" dirty="0">
                <a:cs typeface="Calibri"/>
              </a:rPr>
              <a:t>:</a:t>
            </a:r>
          </a:p>
          <a:p>
            <a:r>
              <a:rPr lang="en-US" dirty="0">
                <a:cs typeface="Calibri"/>
              </a:rPr>
              <a:t>• </a:t>
            </a:r>
            <a:r>
              <a:rPr lang="en-US" dirty="0" err="1">
                <a:cs typeface="Calibri"/>
              </a:rPr>
              <a:t>luokan-ohjaaja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opettaja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selvittelee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sopii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jatkosta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seurannasta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sekä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yhteydessä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huoltajiin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• </a:t>
            </a:r>
            <a:r>
              <a:rPr lang="en-US" dirty="0" err="1">
                <a:cs typeface="Calibri"/>
              </a:rPr>
              <a:t>muistutus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asian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siirtymisestä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seuraavaksi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kiusaamisen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vastaiselle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tiimille</a:t>
            </a:r>
            <a:endParaRPr lang="en-US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sz="2000" b="1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C61F1D-0939-AD3E-F506-260F275C93AE}"/>
              </a:ext>
            </a:extLst>
          </p:cNvPr>
          <p:cNvSpPr txBox="1"/>
          <p:nvPr/>
        </p:nvSpPr>
        <p:spPr>
          <a:xfrm>
            <a:off x="5904141" y="1162552"/>
            <a:ext cx="2871785" cy="5601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JOS </a:t>
            </a:r>
            <a:r>
              <a:rPr lang="en-US" sz="2400" b="1" dirty="0" err="1">
                <a:cs typeface="Calibri"/>
              </a:rPr>
              <a:t>kiusaaminen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edelleen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jatkuu</a:t>
            </a:r>
            <a:endParaRPr lang="en-US" sz="2400" b="1" dirty="0">
              <a:cs typeface="Calibri"/>
            </a:endParaRPr>
          </a:p>
          <a:p>
            <a:endParaRPr lang="en-US" b="1" u="sng" dirty="0">
              <a:cs typeface="Calibri"/>
            </a:endParaRPr>
          </a:p>
          <a:p>
            <a:r>
              <a:rPr lang="en-US" dirty="0">
                <a:cs typeface="Calibri" panose="020F0502020204030204"/>
              </a:rPr>
              <a:t>1. </a:t>
            </a:r>
            <a:r>
              <a:rPr lang="en-US" dirty="0" err="1">
                <a:cs typeface="Calibri" panose="020F0502020204030204"/>
              </a:rPr>
              <a:t>Luokanohjaaja</a:t>
            </a:r>
            <a:r>
              <a:rPr lang="en-US" dirty="0">
                <a:cs typeface="Calibri" panose="020F0502020204030204"/>
              </a:rPr>
              <a:t>/</a:t>
            </a:r>
            <a:r>
              <a:rPr lang="en-US" dirty="0" err="1">
                <a:cs typeface="Calibri" panose="020F0502020204030204"/>
              </a:rPr>
              <a:t>ope</a:t>
            </a:r>
            <a:r>
              <a:rPr lang="en-US" dirty="0">
                <a:cs typeface="Calibri" panose="020F0502020204030204"/>
              </a:rPr>
              <a:t> vie </a:t>
            </a:r>
            <a:r>
              <a:rPr lang="en-US" dirty="0" err="1">
                <a:cs typeface="Calibri" panose="020F0502020204030204"/>
              </a:rPr>
              <a:t>asian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kiusamisen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vastaiseen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tiimiin</a:t>
            </a:r>
            <a:r>
              <a:rPr lang="en-US" dirty="0">
                <a:cs typeface="Calibri" panose="020F0502020204030204"/>
              </a:rPr>
              <a:t>:</a:t>
            </a:r>
          </a:p>
          <a:p>
            <a:r>
              <a:rPr lang="en-US" dirty="0">
                <a:cs typeface="Calibri" panose="020F0502020204030204"/>
              </a:rPr>
              <a:t>• </a:t>
            </a:r>
            <a:r>
              <a:rPr lang="en-US" dirty="0" err="1">
                <a:cs typeface="Calibri" panose="020F0502020204030204"/>
              </a:rPr>
              <a:t>Sammossa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yläkoulussa</a:t>
            </a:r>
            <a:r>
              <a:rPr lang="en-US" dirty="0">
                <a:cs typeface="Calibri" panose="020F0502020204030204"/>
              </a:rPr>
              <a:t>:</a:t>
            </a:r>
          </a:p>
          <a:p>
            <a:r>
              <a:rPr lang="en-US" dirty="0">
                <a:cs typeface="Calibri" panose="020F0502020204030204"/>
              </a:rPr>
              <a:t>Ella Häkkinen ja Anna Allen </a:t>
            </a:r>
            <a:r>
              <a:rPr lang="en-US" dirty="0" err="1">
                <a:cs typeface="Calibri" panose="020F0502020204030204"/>
              </a:rPr>
              <a:t>sekä</a:t>
            </a:r>
            <a:r>
              <a:rPr lang="en-US" dirty="0">
                <a:cs typeface="Calibri" panose="020F0502020204030204"/>
              </a:rPr>
              <a:t> Piia Tynkkynen ja Joonas Kinnunen </a:t>
            </a:r>
          </a:p>
          <a:p>
            <a:r>
              <a:rPr lang="en-US" dirty="0">
                <a:cs typeface="Calibri" panose="020F0502020204030204"/>
              </a:rPr>
              <a:t>2. </a:t>
            </a:r>
            <a:r>
              <a:rPr lang="en-US" dirty="0" err="1">
                <a:cs typeface="Calibri" panose="020F0502020204030204"/>
              </a:rPr>
              <a:t>Tiimin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selvittely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kirjaus</a:t>
            </a:r>
            <a:r>
              <a:rPr lang="en-US" dirty="0">
                <a:cs typeface="Calibri" panose="020F0502020204030204"/>
              </a:rPr>
              <a:t> ja </a:t>
            </a:r>
            <a:r>
              <a:rPr lang="en-US" dirty="0" err="1">
                <a:cs typeface="Calibri" panose="020F0502020204030204"/>
              </a:rPr>
              <a:t>seuranta</a:t>
            </a:r>
            <a:r>
              <a:rPr lang="en-US" dirty="0">
                <a:cs typeface="Calibri" panose="020F0502020204030204"/>
              </a:rPr>
              <a:t> ja </a:t>
            </a:r>
            <a:r>
              <a:rPr lang="en-US" dirty="0" err="1">
                <a:cs typeface="Calibri" panose="020F0502020204030204"/>
              </a:rPr>
              <a:t>yhteydenotto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huoltajiin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•Asia </a:t>
            </a:r>
            <a:r>
              <a:rPr lang="en-US" dirty="0" err="1">
                <a:cs typeface="Calibri" panose="020F0502020204030204"/>
              </a:rPr>
              <a:t>käsitellään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fakta</a:t>
            </a:r>
            <a:r>
              <a:rPr lang="en-US" dirty="0">
                <a:cs typeface="Calibri" panose="020F0502020204030204"/>
              </a:rPr>
              <a:t>- ja </a:t>
            </a:r>
            <a:r>
              <a:rPr lang="en-US" dirty="0" err="1">
                <a:cs typeface="Calibri" panose="020F0502020204030204"/>
              </a:rPr>
              <a:t>kokemustasolla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3. </a:t>
            </a:r>
            <a:r>
              <a:rPr lang="en-US" dirty="0" err="1">
                <a:cs typeface="Calibri" panose="020F0502020204030204"/>
              </a:rPr>
              <a:t>Luokanohjaaja</a:t>
            </a:r>
            <a:r>
              <a:rPr lang="en-US" dirty="0">
                <a:cs typeface="Calibri" panose="020F0502020204030204"/>
              </a:rPr>
              <a:t>/</a:t>
            </a:r>
            <a:r>
              <a:rPr lang="en-US" dirty="0" err="1">
                <a:cs typeface="Calibri" panose="020F0502020204030204"/>
              </a:rPr>
              <a:t>ope</a:t>
            </a:r>
            <a:r>
              <a:rPr lang="en-US" dirty="0">
                <a:cs typeface="Calibri" panose="020F0502020204030204"/>
              </a:rPr>
              <a:t> (tai </a:t>
            </a:r>
            <a:r>
              <a:rPr lang="en-US" dirty="0" err="1">
                <a:cs typeface="Calibri" panose="020F0502020204030204"/>
              </a:rPr>
              <a:t>joskus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tiimi</a:t>
            </a:r>
            <a:r>
              <a:rPr lang="en-US" dirty="0">
                <a:cs typeface="Calibri" panose="020F0502020204030204"/>
              </a:rPr>
              <a:t>) </a:t>
            </a:r>
            <a:r>
              <a:rPr lang="en-US" dirty="0" err="1">
                <a:cs typeface="Calibri" panose="020F0502020204030204"/>
              </a:rPr>
              <a:t>viestii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kotiin</a:t>
            </a:r>
            <a:endParaRPr lang="en-US" dirty="0">
              <a:cs typeface="Calibri" panose="020F0502020204030204"/>
            </a:endParaRPr>
          </a:p>
          <a:p>
            <a:endParaRPr lang="en-US" sz="2000" b="1" dirty="0">
              <a:cs typeface="Calibri" panose="020F0502020204030204"/>
            </a:endParaRPr>
          </a:p>
          <a:p>
            <a:endParaRPr lang="en-US" sz="2000" b="1" dirty="0">
              <a:cs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6E55CE-7E75-C4B3-6BD8-96E675DF53D3}"/>
              </a:ext>
            </a:extLst>
          </p:cNvPr>
          <p:cNvSpPr txBox="1"/>
          <p:nvPr/>
        </p:nvSpPr>
        <p:spPr>
          <a:xfrm>
            <a:off x="8823663" y="816000"/>
            <a:ext cx="2883691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Jos </a:t>
            </a:r>
            <a:r>
              <a:rPr lang="en-US" sz="2400" b="1" dirty="0" err="1">
                <a:cs typeface="Calibri"/>
              </a:rPr>
              <a:t>kiusaaminen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jatkuu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vielä</a:t>
            </a:r>
            <a:endParaRPr lang="en-US" sz="2400" b="1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1. </a:t>
            </a:r>
            <a:r>
              <a:rPr lang="en-US" dirty="0" err="1">
                <a:cs typeface="Calibri" panose="020F0502020204030204"/>
              </a:rPr>
              <a:t>Keskustelutilaisuus</a:t>
            </a:r>
            <a:r>
              <a:rPr lang="en-US" dirty="0">
                <a:cs typeface="Calibri" panose="020F0502020204030204"/>
              </a:rPr>
              <a:t>: </a:t>
            </a:r>
            <a:r>
              <a:rPr lang="en-US" dirty="0" err="1">
                <a:cs typeface="Calibri" panose="020F0502020204030204"/>
              </a:rPr>
              <a:t>rehtori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asianomaiset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oppilaat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tarvittavat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oppilashuollon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henkilöt</a:t>
            </a:r>
            <a:r>
              <a:rPr lang="en-US" dirty="0">
                <a:cs typeface="Calibri" panose="020F0502020204030204"/>
              </a:rPr>
              <a:t> ja </a:t>
            </a:r>
            <a:r>
              <a:rPr lang="en-US" dirty="0" err="1">
                <a:cs typeface="Calibri" panose="020F0502020204030204"/>
              </a:rPr>
              <a:t>kiusaamisen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vastainen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tiimi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81097B-8D24-D1B9-5303-2EA9ACDB4413}"/>
              </a:ext>
            </a:extLst>
          </p:cNvPr>
          <p:cNvSpPr txBox="1"/>
          <p:nvPr/>
        </p:nvSpPr>
        <p:spPr>
          <a:xfrm>
            <a:off x="8823663" y="4548094"/>
            <a:ext cx="2883691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cs typeface="Calibri"/>
              </a:rPr>
              <a:t>Yhteys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poliisiin</a:t>
            </a:r>
            <a:r>
              <a:rPr lang="en-US" sz="2400" b="1" dirty="0">
                <a:cs typeface="Calibri"/>
              </a:rPr>
              <a:t> ja/tai </a:t>
            </a:r>
            <a:r>
              <a:rPr lang="en-US" sz="2400" b="1" dirty="0" err="1">
                <a:cs typeface="Calibri"/>
              </a:rPr>
              <a:t>sosiaalitoimeen</a:t>
            </a:r>
            <a:endParaRPr lang="en-US" sz="2400" b="1" dirty="0">
              <a:cs typeface="Calibri"/>
            </a:endParaRPr>
          </a:p>
          <a:p>
            <a:r>
              <a:rPr lang="en-US" b="1" dirty="0">
                <a:cs typeface="Calibri"/>
              </a:rPr>
              <a:t>• </a:t>
            </a:r>
            <a:r>
              <a:rPr lang="en-US" dirty="0" err="1">
                <a:cs typeface="Calibri"/>
              </a:rPr>
              <a:t>Kiusaamisen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täyttäessä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rikoksen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tunnusmerkit</a:t>
            </a:r>
            <a:endParaRPr lang="en-US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9A2AEDB-B223-48C8-984D-F7EF974A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7" y="262004"/>
            <a:ext cx="1047808" cy="14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9EB4AEE-4535-4176-B0D8-5BAD6B9744AA}"/>
              </a:ext>
            </a:extLst>
          </p:cNvPr>
          <p:cNvSpPr txBox="1"/>
          <p:nvPr/>
        </p:nvSpPr>
        <p:spPr>
          <a:xfrm>
            <a:off x="911991" y="589092"/>
            <a:ext cx="2096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SAMMON KOULUN </a:t>
            </a:r>
          </a:p>
          <a:p>
            <a:pPr algn="ctr"/>
            <a:r>
              <a:rPr lang="fi-FI" dirty="0"/>
              <a:t>Kiusaamisen vastainen malli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A0B8DD7-C57E-42A5-AE82-B599D3E47E26}"/>
              </a:ext>
            </a:extLst>
          </p:cNvPr>
          <p:cNvSpPr txBox="1"/>
          <p:nvPr/>
        </p:nvSpPr>
        <p:spPr>
          <a:xfrm>
            <a:off x="1411584" y="1755910"/>
            <a:ext cx="65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53FFF94F-9D59-4ADB-B638-C284E5E9BB94}"/>
              </a:ext>
            </a:extLst>
          </p:cNvPr>
          <p:cNvSpPr txBox="1"/>
          <p:nvPr/>
        </p:nvSpPr>
        <p:spPr>
          <a:xfrm>
            <a:off x="4233326" y="1160181"/>
            <a:ext cx="65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B9C4307E-BC0E-42D1-BE27-AC0B5A1E8DE9}"/>
              </a:ext>
            </a:extLst>
          </p:cNvPr>
          <p:cNvSpPr txBox="1"/>
          <p:nvPr/>
        </p:nvSpPr>
        <p:spPr>
          <a:xfrm>
            <a:off x="7045113" y="639625"/>
            <a:ext cx="65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3. 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01DEC35A-86BE-4B5C-919E-2BB6B0EDFBD6}"/>
              </a:ext>
            </a:extLst>
          </p:cNvPr>
          <p:cNvSpPr txBox="1"/>
          <p:nvPr/>
        </p:nvSpPr>
        <p:spPr>
          <a:xfrm>
            <a:off x="9748857" y="333198"/>
            <a:ext cx="65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4. 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CD2D7FB-0CD4-4E80-9A53-3B04C26EB9EF}"/>
              </a:ext>
            </a:extLst>
          </p:cNvPr>
          <p:cNvSpPr txBox="1"/>
          <p:nvPr/>
        </p:nvSpPr>
        <p:spPr>
          <a:xfrm>
            <a:off x="9860032" y="4178762"/>
            <a:ext cx="65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5. </a:t>
            </a:r>
          </a:p>
        </p:txBody>
      </p:sp>
    </p:spTree>
    <p:extLst>
      <p:ext uri="{BB962C8B-B14F-4D97-AF65-F5344CB8AC3E}">
        <p14:creationId xmlns:p14="http://schemas.microsoft.com/office/powerpoint/2010/main" val="156573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D2DF60-C047-7F73-45D7-660FE9F18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6445" y="1774332"/>
            <a:ext cx="6387420" cy="4690278"/>
          </a:xfrm>
        </p:spPr>
        <p:txBody>
          <a:bodyPr vert="horz" lIns="60960" tIns="30480" rIns="60960" bIns="30480" rtlCol="0" anchor="t">
            <a:normAutofit/>
          </a:bodyPr>
          <a:lstStyle/>
          <a:p>
            <a:pPr marL="0" indent="0">
              <a:buNone/>
            </a:pPr>
            <a:endParaRPr lang="fi-FI" sz="2200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09C4FF59-D8CD-F356-0206-76A151CC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39" y="652106"/>
            <a:ext cx="10515600" cy="924560"/>
          </a:xfrm>
        </p:spPr>
        <p:txBody>
          <a:bodyPr>
            <a:normAutofit/>
          </a:bodyPr>
          <a:lstStyle/>
          <a:p>
            <a:r>
              <a:rPr lang="fi-FI" sz="5400" i="1" dirty="0">
                <a:ea typeface="Calibri"/>
                <a:cs typeface="Calibri"/>
              </a:rPr>
              <a:t>  </a:t>
            </a:r>
            <a:r>
              <a:rPr lang="fi-FI" sz="4000" dirty="0">
                <a:ea typeface="Calibri"/>
                <a:cs typeface="Calibri"/>
              </a:rPr>
              <a:t> Opetussuunnitelmalliset muutokset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359C5312-E6DA-E5BE-96E4-7E22DF549F30}"/>
              </a:ext>
            </a:extLst>
          </p:cNvPr>
          <p:cNvSpPr/>
          <p:nvPr/>
        </p:nvSpPr>
        <p:spPr>
          <a:xfrm>
            <a:off x="-134243" y="0"/>
            <a:ext cx="4508321" cy="6858000"/>
          </a:xfrm>
          <a:custGeom>
            <a:avLst/>
            <a:gdLst/>
            <a:ahLst/>
            <a:cxnLst/>
            <a:rect l="l" t="t" r="r" b="b"/>
            <a:pathLst>
              <a:path w="1781065" h="2709333">
                <a:moveTo>
                  <a:pt x="0" y="0"/>
                </a:moveTo>
                <a:lnTo>
                  <a:pt x="1781065" y="0"/>
                </a:lnTo>
                <a:lnTo>
                  <a:pt x="178106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912E39A-DC0B-7BDD-2D53-FEFA082948B5}"/>
              </a:ext>
            </a:extLst>
          </p:cNvPr>
          <p:cNvSpPr txBox="1"/>
          <p:nvPr/>
        </p:nvSpPr>
        <p:spPr>
          <a:xfrm>
            <a:off x="5353792" y="1870364"/>
            <a:ext cx="6284025" cy="28108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fi-FI" sz="2400" dirty="0">
                <a:latin typeface="Calibri"/>
                <a:ea typeface="Arial"/>
                <a:cs typeface="Arial"/>
              </a:rPr>
              <a:t>​</a:t>
            </a:r>
            <a:r>
              <a:rPr lang="fi-FI" sz="2400" dirty="0">
                <a:latin typeface="Calibri"/>
                <a:ea typeface="Arial"/>
                <a:cs typeface="Arial"/>
                <a:hlinkClick r:id="rId2"/>
              </a:rPr>
              <a:t>Sammon koulun opetussuunnitelma</a:t>
            </a:r>
            <a:endParaRPr lang="fi-FI" sz="2400" dirty="0">
              <a:latin typeface="Calibri"/>
              <a:ea typeface="Arial"/>
              <a:cs typeface="Arial"/>
            </a:endParaRPr>
          </a:p>
          <a:p>
            <a:pPr rtl="0"/>
            <a:r>
              <a:rPr lang="fi-FI" sz="2400" dirty="0">
                <a:latin typeface="Calibri"/>
                <a:ea typeface="Arial"/>
                <a:cs typeface="Arial"/>
              </a:rPr>
              <a:t>Perusopetuksen tuntijaot</a:t>
            </a:r>
          </a:p>
          <a:p>
            <a:pPr lvl="2" rtl="0"/>
            <a:endParaRPr lang="fi-FI" sz="2400" dirty="0">
              <a:latin typeface="Calibri"/>
              <a:ea typeface="Arial"/>
              <a:cs typeface="Arial"/>
            </a:endParaRPr>
          </a:p>
          <a:p>
            <a:pPr lvl="0" rtl="0"/>
            <a:r>
              <a:rPr lang="fi-FI" sz="2400" dirty="0">
                <a:latin typeface="Calibri"/>
                <a:cs typeface="Arial"/>
              </a:rPr>
              <a:t>Tuntijakomuutos yläkoulun perustuntijakoon</a:t>
            </a:r>
          </a:p>
          <a:p>
            <a:pPr marL="304815" indent="-304815">
              <a:buFont typeface="Wingdings"/>
              <a:buChar char="Ø"/>
            </a:pPr>
            <a:r>
              <a:rPr lang="fi-FI" sz="2400" dirty="0">
                <a:latin typeface="Calibri"/>
                <a:cs typeface="Arial"/>
              </a:rPr>
              <a:t>7.lk äidinkieli ja kirjallisuus 1h lisäys</a:t>
            </a:r>
          </a:p>
          <a:p>
            <a:pPr marL="304815" indent="-304815">
              <a:buFont typeface="Wingdings"/>
              <a:buChar char="Ø"/>
            </a:pPr>
            <a:r>
              <a:rPr lang="fi-FI" sz="2400" dirty="0">
                <a:latin typeface="Calibri"/>
                <a:cs typeface="Arial"/>
              </a:rPr>
              <a:t>B1-kieli (ruotsi) 1h lisäys</a:t>
            </a:r>
          </a:p>
          <a:p>
            <a:pPr marL="304815" indent="-304815">
              <a:buFont typeface="Wingdings"/>
              <a:buChar char="Ø"/>
            </a:pPr>
            <a:endParaRPr lang="fi-FI" sz="1733" dirty="0">
              <a:latin typeface="Calibri"/>
              <a:cs typeface="Arial"/>
            </a:endParaRPr>
          </a:p>
          <a:p>
            <a:pPr marL="304815" indent="-304815">
              <a:buFont typeface="Wingdings"/>
              <a:buChar char="Ø"/>
            </a:pPr>
            <a:endParaRPr lang="fi-FI" sz="1733" dirty="0">
              <a:cs typeface="Arial"/>
            </a:endParaRP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E1DF6D41-DE7D-4CCE-8FAE-DFD62366A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4" r="14381"/>
          <a:stretch/>
        </p:blipFill>
        <p:spPr>
          <a:xfrm>
            <a:off x="111513" y="1499959"/>
            <a:ext cx="3922626" cy="328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14487" y="0"/>
            <a:ext cx="3377513" cy="6858000"/>
            <a:chOff x="0" y="0"/>
            <a:chExt cx="1334326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34326" cy="2709333"/>
            </a:xfrm>
            <a:custGeom>
              <a:avLst/>
              <a:gdLst/>
              <a:ahLst/>
              <a:cxnLst/>
              <a:rect l="l" t="t" r="r" b="b"/>
              <a:pathLst>
                <a:path w="1334326" h="2709333">
                  <a:moveTo>
                    <a:pt x="0" y="0"/>
                  </a:moveTo>
                  <a:lnTo>
                    <a:pt x="1334326" y="0"/>
                  </a:lnTo>
                  <a:lnTo>
                    <a:pt x="1334326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96237" y="1276865"/>
            <a:ext cx="3583459" cy="4304270"/>
            <a:chOff x="0" y="0"/>
            <a:chExt cx="7166919" cy="860854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2248" r="22248"/>
            <a:stretch>
              <a:fillRect/>
            </a:stretch>
          </p:blipFill>
          <p:spPr>
            <a:xfrm>
              <a:off x="0" y="0"/>
              <a:ext cx="7166919" cy="860854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1021" b="750"/>
          <a:stretch>
            <a:fillRect/>
          </a:stretch>
        </p:blipFill>
        <p:spPr>
          <a:xfrm>
            <a:off x="10350494" y="169756"/>
            <a:ext cx="1704382" cy="655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r="2084" b="1847"/>
          <a:stretch>
            <a:fillRect/>
          </a:stretch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6741" y="1580278"/>
            <a:ext cx="6680200" cy="69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endParaRPr lang="fi-FI" sz="2667" dirty="0">
              <a:latin typeface="Calibri"/>
              <a:ea typeface="Open Sans"/>
              <a:cs typeface="Calibri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endParaRPr lang="fi-FI" sz="2133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1347395" y="586413"/>
            <a:ext cx="9527569" cy="610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13"/>
              </a:lnSpc>
            </a:pPr>
            <a:r>
              <a:rPr lang="en-US" sz="4667" dirty="0" err="1">
                <a:solidFill>
                  <a:srgbClr val="000000"/>
                </a:solidFill>
                <a:latin typeface="+mj-lt"/>
              </a:rPr>
              <a:t>Kännykkäkäytänteet</a:t>
            </a:r>
            <a:endParaRPr lang="fi-FI" sz="4667" dirty="0">
              <a:latin typeface="+mj-lt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F213E3E-D3ED-4A02-8769-D5E62ACEBFC6}"/>
              </a:ext>
            </a:extLst>
          </p:cNvPr>
          <p:cNvSpPr/>
          <p:nvPr/>
        </p:nvSpPr>
        <p:spPr>
          <a:xfrm>
            <a:off x="858447" y="1542693"/>
            <a:ext cx="5347726" cy="381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8" indent="-152408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</a:pPr>
            <a:r>
              <a:rPr lang="fi-FI" sz="1867" dirty="0">
                <a:solidFill>
                  <a:prstClr val="black"/>
                </a:solidFill>
                <a:cs typeface="Calibri"/>
              </a:rPr>
              <a:t>Tampereella on otettu käyttöön ns. vahvan ohjaamisen malli oppilaiden koulupäivän aikaiseen puhelimen käyttöön</a:t>
            </a:r>
          </a:p>
          <a:p>
            <a:pPr marL="152408" indent="-152408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</a:pPr>
            <a:r>
              <a:rPr lang="fi-FI" sz="1867" dirty="0">
                <a:solidFill>
                  <a:prstClr val="black"/>
                </a:solidFill>
                <a:cs typeface="Calibri"/>
              </a:rPr>
              <a:t>Sammossa toimintatapa on ollut käytössä jo viime lukuvuonnakin</a:t>
            </a:r>
          </a:p>
          <a:p>
            <a:pPr marL="152408" indent="-152408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</a:pPr>
            <a:r>
              <a:rPr lang="fi-FI" sz="1867" dirty="0">
                <a:solidFill>
                  <a:prstClr val="black"/>
                </a:solidFill>
                <a:cs typeface="Calibri"/>
              </a:rPr>
              <a:t>Tunnin alkaessa oppilas laittaa kännykkänsä joko reppuunsa tai vie sen "kännykkälaatikkoon"</a:t>
            </a:r>
          </a:p>
          <a:p>
            <a:pPr marL="152408" indent="-152408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</a:pPr>
            <a:r>
              <a:rPr lang="fi-FI" sz="1867" dirty="0">
                <a:solidFill>
                  <a:prstClr val="black"/>
                </a:solidFill>
                <a:cs typeface="Calibri"/>
              </a:rPr>
              <a:t>Oppitunnilla puhelinta käytetään vain oppimisen tukena ja opettajan ohjauksessa</a:t>
            </a:r>
          </a:p>
          <a:p>
            <a:pPr marL="152408" indent="-152408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</a:pPr>
            <a:r>
              <a:rPr lang="fi-FI" sz="1867" dirty="0">
                <a:solidFill>
                  <a:prstClr val="black"/>
                </a:solidFill>
                <a:cs typeface="Calibri"/>
              </a:rPr>
              <a:t>Jos oppilas käyttää puhelintaan oppituntia häiritsevästi, eikä pistä sitä kehotuksista huolimatta pois, on opettajalla oikeus ottaa se haltuun oppituntia häiritsevänä esineenä</a:t>
            </a:r>
          </a:p>
        </p:txBody>
      </p:sp>
    </p:spTree>
    <p:extLst>
      <p:ext uri="{BB962C8B-B14F-4D97-AF65-F5344CB8AC3E}">
        <p14:creationId xmlns:p14="http://schemas.microsoft.com/office/powerpoint/2010/main" val="428616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53A986FE25D04C9EE95F333F2DCCBE" ma:contentTypeVersion="14" ma:contentTypeDescription="Luo uusi asiakirja." ma:contentTypeScope="" ma:versionID="c19be6630d99c2539a2dc7d6b8a3920b">
  <xsd:schema xmlns:xsd="http://www.w3.org/2001/XMLSchema" xmlns:xs="http://www.w3.org/2001/XMLSchema" xmlns:p="http://schemas.microsoft.com/office/2006/metadata/properties" xmlns:ns3="d02098e5-4423-4ba7-af37-513309a31952" xmlns:ns4="7efbb656-80bf-4dbf-a2fd-424e8799b4ec" targetNamespace="http://schemas.microsoft.com/office/2006/metadata/properties" ma:root="true" ma:fieldsID="b42f327d2c2297f7160ff580064f12fe" ns3:_="" ns4:_="">
    <xsd:import namespace="d02098e5-4423-4ba7-af37-513309a31952"/>
    <xsd:import namespace="7efbb656-80bf-4dbf-a2fd-424e8799b4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098e5-4423-4ba7-af37-513309a319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bb656-80bf-4dbf-a2fd-424e8799b4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B99B7B-B28D-4E30-AC8A-4F4864E75D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EF9075-1679-4A1D-8721-660BB81726E8}">
  <ds:schemaRefs>
    <ds:schemaRef ds:uri="http://purl.org/dc/terms/"/>
    <ds:schemaRef ds:uri="http://schemas.openxmlformats.org/package/2006/metadata/core-properties"/>
    <ds:schemaRef ds:uri="7efbb656-80bf-4dbf-a2fd-424e8799b4e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02098e5-4423-4ba7-af37-513309a3195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1A9D3A-DAE7-40C1-A5D9-DAED13EA0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2098e5-4423-4ba7-af37-513309a31952"/>
    <ds:schemaRef ds:uri="7efbb656-80bf-4dbf-a2fd-424e8799b4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Laajakuva</PresentationFormat>
  <Paragraphs>113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Montserrat Classic</vt:lpstr>
      <vt:lpstr>Open Sans</vt:lpstr>
      <vt:lpstr>Wingdings</vt:lpstr>
      <vt:lpstr>Office-teema</vt:lpstr>
      <vt:lpstr>PowerPoint-esitys</vt:lpstr>
      <vt:lpstr>Sampo lukuina  lv 2024-25</vt:lpstr>
      <vt:lpstr>Rehtoreiden työnjako</vt:lpstr>
      <vt:lpstr>Perusopetuksen painopisteet</vt:lpstr>
      <vt:lpstr>Sammon koulun lukuvuoden painopisteet</vt:lpstr>
      <vt:lpstr>PowerPoint-esitys</vt:lpstr>
      <vt:lpstr>PowerPoint-esitys</vt:lpstr>
      <vt:lpstr>   Opetussuunnitelmalliset muutokset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Vettenranta Hanna</dc:creator>
  <cp:lastModifiedBy>Vettenranta Hanna</cp:lastModifiedBy>
  <cp:revision>13</cp:revision>
  <cp:lastPrinted>2024-09-04T07:55:16Z</cp:lastPrinted>
  <dcterms:created xsi:type="dcterms:W3CDTF">2024-09-03T08:42:28Z</dcterms:created>
  <dcterms:modified xsi:type="dcterms:W3CDTF">2024-09-12T12:58:12Z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0x0101002353A986FE25D04C9EE95F333F2DCCBE</vt:lpwstr>
  </property>
  <property fmtid="{D5CDD505-2E9C-101B-9397-08002B2CF9AE}" pid="3" name="MediaServiceImageTags">
    <vt:lpwstr/>
  </property>
</Properties>
</file>