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1210" r:id="rId5"/>
    <p:sldId id="387" r:id="rId6"/>
    <p:sldId id="1203" r:id="rId7"/>
    <p:sldId id="1195" r:id="rId8"/>
    <p:sldId id="358" r:id="rId9"/>
    <p:sldId id="386" r:id="rId10"/>
    <p:sldId id="339" r:id="rId11"/>
    <p:sldId id="389" r:id="rId12"/>
    <p:sldId id="1211" r:id="rId13"/>
    <p:sldId id="1208" r:id="rId14"/>
    <p:sldId id="1206" r:id="rId15"/>
    <p:sldId id="1209" r:id="rId16"/>
    <p:sldId id="1215" r:id="rId17"/>
    <p:sldId id="347" r:id="rId18"/>
    <p:sldId id="1212" r:id="rId19"/>
    <p:sldId id="1213" r:id="rId20"/>
    <p:sldId id="1214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känen Panu" userId="6627eb65-277d-4b13-bdc8-3bc8b4ba1dec" providerId="ADAL" clId="{A0A4BCBD-DE90-4DB2-B033-3BD5894696B5}"/>
    <pc:docChg chg="modSld">
      <pc:chgData name="Pitkänen Panu" userId="6627eb65-277d-4b13-bdc8-3bc8b4ba1dec" providerId="ADAL" clId="{A0A4BCBD-DE90-4DB2-B033-3BD5894696B5}" dt="2024-09-04T13:14:59.406" v="3" actId="20577"/>
      <pc:docMkLst>
        <pc:docMk/>
      </pc:docMkLst>
      <pc:sldChg chg="modSp">
        <pc:chgData name="Pitkänen Panu" userId="6627eb65-277d-4b13-bdc8-3bc8b4ba1dec" providerId="ADAL" clId="{A0A4BCBD-DE90-4DB2-B033-3BD5894696B5}" dt="2024-09-04T13:14:59.406" v="3" actId="20577"/>
        <pc:sldMkLst>
          <pc:docMk/>
          <pc:sldMk cId="1228883073" sldId="1203"/>
        </pc:sldMkLst>
        <pc:spChg chg="mod">
          <ac:chgData name="Pitkänen Panu" userId="6627eb65-277d-4b13-bdc8-3bc8b4ba1dec" providerId="ADAL" clId="{A0A4BCBD-DE90-4DB2-B033-3BD5894696B5}" dt="2024-09-04T13:14:59.406" v="3" actId="20577"/>
          <ac:spMkLst>
            <pc:docMk/>
            <pc:sldMk cId="1228883073" sldId="1203"/>
            <ac:spMk id="4" creationId="{FB7D995C-61DA-4330-ABB6-C812F33916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CD317-43DD-46C8-B9B4-57E0917872F3}" type="datetimeFigureOut">
              <a:rPr lang="fi-FI" smtClean="0"/>
              <a:t>4.9.2024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66B5-66B3-4999-A1EB-0254AE737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8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66B5-66B3-4999-A1EB-0254AE7378B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6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50" y="1303973"/>
            <a:ext cx="8275770" cy="260604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6901" y="4205288"/>
            <a:ext cx="8274845" cy="45267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4.9.2024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740" y="254634"/>
            <a:ext cx="2556573" cy="983163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82503" y="9534526"/>
            <a:ext cx="5903945" cy="547688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63EDF80F-2CAE-1D47-A9CC-5DA3308EB5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754" y="384717"/>
            <a:ext cx="8432346" cy="8797383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26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1071563"/>
            <a:ext cx="15773400" cy="1591389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9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877" y="3017521"/>
            <a:ext cx="15752298" cy="63122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</a:defRPr>
            </a:lvl1pPr>
            <a:lvl2pPr marL="1200150" indent="-51435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3000">
                <a:solidFill>
                  <a:schemeClr val="tx2"/>
                </a:solidFill>
              </a:defRPr>
            </a:lvl2pPr>
            <a:lvl3pPr marL="1800225" indent="-428625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2700">
                <a:solidFill>
                  <a:schemeClr val="tx2"/>
                </a:solidFill>
              </a:defRPr>
            </a:lvl3pPr>
            <a:lvl4pPr marL="2486025" indent="-428625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4pPr>
            <a:lvl5pPr marL="3171825" indent="-428625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4.9.2024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740" y="254634"/>
            <a:ext cx="2556573" cy="983163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2503" y="9534526"/>
            <a:ext cx="5903945" cy="54768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18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tagram.com/sammonkoulu?igshid=MzRlODBiNWFlZA==" TargetMode="External"/><Relationship Id="rId5" Type="http://schemas.openxmlformats.org/officeDocument/2006/relationships/hyperlink" Target="http://www.tampere.fi/sammonkoulu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perusteet.opintopolku.fi/#/fi/opetussuunnitelma/25561362/perusopetus/tiedot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3A9A04E6-DFE2-F25B-3A90-4EBE874E95EB}"/>
              </a:ext>
            </a:extLst>
          </p:cNvPr>
          <p:cNvSpPr/>
          <p:nvPr/>
        </p:nvSpPr>
        <p:spPr>
          <a:xfrm>
            <a:off x="8205109" y="0"/>
            <a:ext cx="10082624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grpSp>
        <p:nvGrpSpPr>
          <p:cNvPr id="2" name="Group 2"/>
          <p:cNvGrpSpPr/>
          <p:nvPr/>
        </p:nvGrpSpPr>
        <p:grpSpPr>
          <a:xfrm>
            <a:off x="0" y="0"/>
            <a:ext cx="8205255" cy="10287000"/>
            <a:chOff x="0" y="0"/>
            <a:chExt cx="1094034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428" r="23428"/>
            <a:stretch>
              <a:fillRect/>
            </a:stretch>
          </p:blipFill>
          <p:spPr>
            <a:xfrm>
              <a:off x="0" y="0"/>
              <a:ext cx="10940341" cy="137160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084" b="2449"/>
          <a:stretch>
            <a:fillRect/>
          </a:stretch>
        </p:blipFill>
        <p:spPr>
          <a:xfrm>
            <a:off x="364170" y="9531252"/>
            <a:ext cx="1847001" cy="464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021" b="750"/>
          <a:stretch>
            <a:fillRect/>
          </a:stretch>
        </p:blipFill>
        <p:spPr>
          <a:xfrm>
            <a:off x="15525741" y="254634"/>
            <a:ext cx="2556573" cy="9831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513175" y="2163083"/>
            <a:ext cx="8294153" cy="323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001" b="1" err="1">
                <a:solidFill>
                  <a:srgbClr val="000000"/>
                </a:solidFill>
                <a:latin typeface="Calibri"/>
                <a:cs typeface="Calibri"/>
              </a:rPr>
              <a:t>Tervetuloa</a:t>
            </a:r>
            <a:r>
              <a:rPr lang="en-US" sz="700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7001" b="1" dirty="0">
                <a:solidFill>
                  <a:srgbClr val="000000"/>
                </a:solidFill>
                <a:latin typeface="Calibri"/>
                <a:cs typeface="Calibri"/>
              </a:rPr>
              <a:t>Sammon </a:t>
            </a:r>
            <a:r>
              <a:rPr lang="en-US" sz="7001" b="1" dirty="0" err="1">
                <a:solidFill>
                  <a:srgbClr val="000000"/>
                </a:solidFill>
                <a:latin typeface="Calibri"/>
                <a:cs typeface="Calibri"/>
              </a:rPr>
              <a:t>koulun</a:t>
            </a:r>
            <a:r>
              <a:rPr lang="en-US" sz="7001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7001" b="1" err="1">
                <a:solidFill>
                  <a:srgbClr val="000000"/>
                </a:solidFill>
                <a:latin typeface="Calibri"/>
                <a:cs typeface="Calibri"/>
              </a:rPr>
              <a:t>vanhempainiltaan</a:t>
            </a:r>
            <a:r>
              <a:rPr lang="en-US" sz="7001" b="1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endParaRPr lang="en-US" sz="7001">
              <a:latin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5139" y="6561331"/>
            <a:ext cx="587946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4.9.2024</a:t>
            </a:r>
            <a:endParaRPr lang="fi-FI">
              <a:latin typeface="Calibri"/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45347" y="6428743"/>
            <a:ext cx="952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AutoShape 2" descr="https://euc-powerpoint.officeapps.live.com/pods/GetClipboardImage.ashx?Id=c3713f7a-9db0-4c44-96f8-777de3fdd205&amp;DC=PSE1&amp;pkey=389a6e72-47d7-4575-a7b6-5b748520ab2f&amp;wdwaccluster=PSE1">
            <a:extLst>
              <a:ext uri="{FF2B5EF4-FFF2-40B4-BE49-F238E27FC236}">
                <a16:creationId xmlns:a16="http://schemas.microsoft.com/office/drawing/2014/main" id="{D2E0AA33-DA8B-4B3C-93DD-D01DA7C24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AutoShape 4" descr="https://euc-powerpoint.officeapps.live.com/pods/GetClipboardImage.ashx?Id=c3713f7a-9db0-4c44-96f8-777de3fdd205&amp;DC=PSE1&amp;pkey=389a6e72-47d7-4575-a7b6-5b748520ab2f&amp;wdwaccluster=PSE1">
            <a:extLst>
              <a:ext uri="{FF2B5EF4-FFF2-40B4-BE49-F238E27FC236}">
                <a16:creationId xmlns:a16="http://schemas.microsoft.com/office/drawing/2014/main" id="{5445A85C-0B6A-4504-A1F7-EAA762EE6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6" descr="https://euc-powerpoint.officeapps.live.com/pods/GetClipboardImage.ashx?Id=9c16b3de-7b4d-443d-b3a9-35bc3f0d4343&amp;DC=PSE1&amp;pkey=1c8e9bb2-c3e8-4284-b209-b86ce4e22b58&amp;wdwaccluster=PSE1">
            <a:extLst>
              <a:ext uri="{FF2B5EF4-FFF2-40B4-BE49-F238E27FC236}">
                <a16:creationId xmlns:a16="http://schemas.microsoft.com/office/drawing/2014/main" id="{37459588-501E-4F3E-9F50-6365E3294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1804038" cy="18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utoShape 4" descr="https://euc-powerpoint.officeapps.live.com/pods/GetClipboardImage.ashx?Id=bc0645db-1698-4e49-a5e4-d437381dc97a&amp;DC=GEU10&amp;pkey=99fadd1d-0bad-408e-9e5d-f52675925790&amp;wdwaccluster=GEU10">
            <a:extLst>
              <a:ext uri="{FF2B5EF4-FFF2-40B4-BE49-F238E27FC236}">
                <a16:creationId xmlns:a16="http://schemas.microsoft.com/office/drawing/2014/main" id="{D8B42E47-7E72-478B-9434-871BE95A8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1731" y="0"/>
            <a:ext cx="5066270" cy="10287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5525741" y="254634"/>
            <a:ext cx="2556573" cy="983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364170" y="9529818"/>
            <a:ext cx="1847001" cy="4674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5112" y="2370417"/>
            <a:ext cx="10020300" cy="10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endParaRPr lang="fi-FI" sz="4001" dirty="0">
              <a:latin typeface="Calibri"/>
              <a:ea typeface="Open Sans"/>
              <a:cs typeface="Calibri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fi-FI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163E31-1F5A-46BB-B14E-CF7C6DC7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0" y="1"/>
            <a:ext cx="12534270" cy="88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5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1731" y="0"/>
            <a:ext cx="5066270" cy="10287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5525741" y="254634"/>
            <a:ext cx="2556573" cy="983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364170" y="9529818"/>
            <a:ext cx="1847001" cy="4674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5112" y="2370417"/>
            <a:ext cx="10020300" cy="10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endParaRPr lang="fi-FI" sz="4001" dirty="0">
              <a:latin typeface="Calibri"/>
              <a:ea typeface="Open Sans"/>
              <a:cs typeface="Calibri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fi-FI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C86874-A02C-467B-83A0-AB48AE55F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4" y="448565"/>
            <a:ext cx="11807022" cy="83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1731" y="0"/>
            <a:ext cx="5066270" cy="10287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5525741" y="254634"/>
            <a:ext cx="2556573" cy="983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364170" y="9529818"/>
            <a:ext cx="1847001" cy="4674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5112" y="2370417"/>
            <a:ext cx="10020300" cy="10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endParaRPr lang="fi-FI" sz="4001" dirty="0">
              <a:latin typeface="Calibri"/>
              <a:ea typeface="Open Sans"/>
              <a:cs typeface="Calibri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fi-FI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5C9F7C-0583-4839-8B20-79869D97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99"/>
            <a:ext cx="13264383" cy="93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4668" y="2661498"/>
            <a:ext cx="9581130" cy="703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300" dirty="0">
              <a:cs typeface="Calibri"/>
            </a:endParaRPr>
          </a:p>
          <a:p>
            <a:r>
              <a:rPr lang="fi-FI" dirty="0">
                <a:cs typeface="Calibri"/>
              </a:rPr>
              <a:t>Seuratkaa nuorten jaksamista!</a:t>
            </a:r>
          </a:p>
          <a:p>
            <a:r>
              <a:rPr lang="fi-FI" dirty="0">
                <a:cs typeface="Calibri"/>
              </a:rPr>
              <a:t>Ottakaa tarvittaessa yhteys kouluun matalalla kynnyksellä!</a:t>
            </a:r>
          </a:p>
          <a:p>
            <a:r>
              <a:rPr lang="fi-FI" dirty="0">
                <a:cs typeface="Calibri"/>
              </a:rPr>
              <a:t>Kysykää avoimesti, jos esimerkiksi päättöarvioinnista herää ajatuksia/ pohdintoja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0" y="978159"/>
            <a:ext cx="15154867" cy="1386840"/>
          </a:xfrm>
        </p:spPr>
        <p:txBody>
          <a:bodyPr>
            <a:normAutofit fontScale="90000"/>
          </a:bodyPr>
          <a:lstStyle/>
          <a:p>
            <a:r>
              <a:rPr lang="fi-FI" sz="8100" i="1" dirty="0">
                <a:ea typeface="Calibri"/>
                <a:cs typeface="Calibri"/>
              </a:rPr>
              <a:t>  </a:t>
            </a:r>
            <a:r>
              <a:rPr lang="fi-FI" sz="6000" dirty="0">
                <a:ea typeface="Calibri"/>
                <a:cs typeface="Calibri"/>
              </a:rPr>
              <a:t> Toiveita huoltajille:</a:t>
            </a:r>
            <a:br>
              <a:rPr lang="fi-FI" sz="6000" dirty="0">
                <a:ea typeface="Calibri"/>
                <a:cs typeface="Calibri"/>
              </a:rPr>
            </a:br>
            <a:endParaRPr lang="fi-FI" sz="6000" dirty="0">
              <a:ea typeface="Calibri"/>
              <a:cs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201364" y="0"/>
            <a:ext cx="6762481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8030688" y="2805545"/>
            <a:ext cx="94260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​</a:t>
            </a:r>
            <a:endParaRPr lang="fi-FI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3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67484" y="1191247"/>
            <a:ext cx="4494687" cy="7904505"/>
            <a:chOff x="0" y="0"/>
            <a:chExt cx="1119793" cy="196930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19793" cy="1969305"/>
            </a:xfrm>
            <a:custGeom>
              <a:avLst/>
              <a:gdLst/>
              <a:ahLst/>
              <a:cxnLst/>
              <a:rect l="l" t="t" r="r" b="b"/>
              <a:pathLst>
                <a:path w="1119793" h="1969305">
                  <a:moveTo>
                    <a:pt x="0" y="0"/>
                  </a:moveTo>
                  <a:lnTo>
                    <a:pt x="1119793" y="0"/>
                  </a:lnTo>
                  <a:lnTo>
                    <a:pt x="1119793" y="1969305"/>
                  </a:lnTo>
                  <a:lnTo>
                    <a:pt x="0" y="1969305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grpFill/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21" b="750"/>
          <a:stretch>
            <a:fillRect/>
          </a:stretch>
        </p:blipFill>
        <p:spPr>
          <a:xfrm>
            <a:off x="15525740" y="254634"/>
            <a:ext cx="2556573" cy="983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2084" b="1847"/>
          <a:stretch>
            <a:fillRect/>
          </a:stretch>
        </p:blipFill>
        <p:spPr>
          <a:xfrm>
            <a:off x="364170" y="9529818"/>
            <a:ext cx="1847001" cy="4674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32108" y="2675900"/>
            <a:ext cx="1176411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endParaRPr lang="fi-FI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16988" y="802743"/>
            <a:ext cx="1286929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7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Kuva 10" descr="Kuva, joka sisältää kohteen henkilö, vaate, Ihmisen kasvot, leikkikenttä&#10;&#10;Kuvaus luotu automaattisesti">
            <a:extLst>
              <a:ext uri="{FF2B5EF4-FFF2-40B4-BE49-F238E27FC236}">
                <a16:creationId xmlns:a16="http://schemas.microsoft.com/office/drawing/2014/main" id="{2AF79ED4-7E3F-5752-2C2A-D8431E62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757" y="2174410"/>
            <a:ext cx="5818413" cy="60470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C2E025C-A7FC-1ECE-C18C-5EA3F3BEABEA}"/>
              </a:ext>
            </a:extLst>
          </p:cNvPr>
          <p:cNvSpPr txBox="1"/>
          <p:nvPr/>
        </p:nvSpPr>
        <p:spPr>
          <a:xfrm>
            <a:off x="952499" y="1496785"/>
            <a:ext cx="7157357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6000" dirty="0">
                <a:cs typeface="Calibri"/>
              </a:rPr>
              <a:t>Hyvää alkanutta lukuvuotta kaikille!</a:t>
            </a:r>
          </a:p>
          <a:p>
            <a:endParaRPr lang="fi-FI" sz="6000">
              <a:cs typeface="Calibri"/>
            </a:endParaRPr>
          </a:p>
          <a:p>
            <a:r>
              <a:rPr lang="fi-FI" sz="3200" dirty="0">
                <a:cs typeface="Calibri"/>
              </a:rPr>
              <a:t>Seuraa tiedottamista, tapahtumia ja kuulumisia:</a:t>
            </a:r>
          </a:p>
          <a:p>
            <a:pPr marL="457200" indent="-457200">
              <a:buFont typeface="Wingdings"/>
              <a:buChar char="Ø"/>
            </a:pPr>
            <a:r>
              <a:rPr lang="fi-FI" sz="3200" dirty="0">
                <a:cs typeface="Calibri"/>
              </a:rPr>
              <a:t>Wilman kuukasitiedotteet</a:t>
            </a:r>
          </a:p>
          <a:p>
            <a:pPr marL="457200" indent="-457200">
              <a:buFont typeface="Wingdings"/>
              <a:buChar char="Ø"/>
            </a:pPr>
            <a:r>
              <a:rPr lang="fi-FI" sz="3200" dirty="0">
                <a:cs typeface="Calibri"/>
                <a:hlinkClick r:id="rId5"/>
              </a:rPr>
              <a:t>www.tampere.fi/sammonkoulu</a:t>
            </a:r>
            <a:endParaRPr lang="fi-FI" sz="3200" dirty="0"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fi-FI" sz="3200" dirty="0">
                <a:cs typeface="Calibri"/>
              </a:rPr>
              <a:t>Instagram: </a:t>
            </a:r>
            <a:r>
              <a:rPr lang="fi-FI" sz="3200" dirty="0">
                <a:cs typeface="Calibri"/>
                <a:hlinkClick r:id="rId6"/>
              </a:rPr>
              <a:t>sammonkoulu</a:t>
            </a:r>
          </a:p>
          <a:p>
            <a:pPr marL="457200" indent="-457200">
              <a:buFont typeface="Wingdings"/>
              <a:buChar char="Ø"/>
            </a:pPr>
            <a:endParaRPr lang="fi-FI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94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4668" y="2661498"/>
            <a:ext cx="9581130" cy="703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3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08" y="978159"/>
            <a:ext cx="15773400" cy="1386840"/>
          </a:xfrm>
        </p:spPr>
        <p:txBody>
          <a:bodyPr>
            <a:normAutofit/>
          </a:bodyPr>
          <a:lstStyle/>
          <a:p>
            <a:r>
              <a:rPr lang="fi-FI" sz="8100" i="1" dirty="0">
                <a:ea typeface="Calibri"/>
                <a:cs typeface="Calibri"/>
              </a:rPr>
              <a:t>  </a:t>
            </a:r>
            <a:r>
              <a:rPr lang="fi-FI" sz="6000" dirty="0">
                <a:ea typeface="Calibri"/>
                <a:cs typeface="Calibri"/>
              </a:rPr>
              <a:t> 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201364" y="0"/>
            <a:ext cx="6762481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8030688" y="2805545"/>
            <a:ext cx="94260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​</a:t>
            </a:r>
            <a:endParaRPr lang="fi-FI" sz="2600" dirty="0">
              <a:cs typeface="Arial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8B4179E-6B67-4F7D-ABED-04671E6524AF}"/>
              </a:ext>
            </a:extLst>
          </p:cNvPr>
          <p:cNvSpPr/>
          <p:nvPr/>
        </p:nvSpPr>
        <p:spPr>
          <a:xfrm>
            <a:off x="8197041" y="4710172"/>
            <a:ext cx="4591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/>
              <a:t>OPPILAANOHJAUS</a:t>
            </a:r>
          </a:p>
        </p:txBody>
      </p:sp>
    </p:spTree>
    <p:extLst>
      <p:ext uri="{BB962C8B-B14F-4D97-AF65-F5344CB8AC3E}">
        <p14:creationId xmlns:p14="http://schemas.microsoft.com/office/powerpoint/2010/main" val="418837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4668" y="2661498"/>
            <a:ext cx="9581130" cy="703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3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08" y="978159"/>
            <a:ext cx="15773400" cy="1386840"/>
          </a:xfrm>
        </p:spPr>
        <p:txBody>
          <a:bodyPr>
            <a:normAutofit/>
          </a:bodyPr>
          <a:lstStyle/>
          <a:p>
            <a:r>
              <a:rPr lang="fi-FI" sz="8100" i="1" dirty="0">
                <a:ea typeface="Calibri"/>
                <a:cs typeface="Calibri"/>
              </a:rPr>
              <a:t>  </a:t>
            </a:r>
            <a:r>
              <a:rPr lang="fi-FI" sz="6000" dirty="0">
                <a:ea typeface="Calibri"/>
                <a:cs typeface="Calibri"/>
              </a:rPr>
              <a:t> 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201364" y="0"/>
            <a:ext cx="6762481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8030688" y="2805545"/>
            <a:ext cx="94260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​</a:t>
            </a:r>
            <a:endParaRPr lang="fi-FI" sz="2600" dirty="0">
              <a:cs typeface="Arial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C9B520A-03C0-478E-8B32-C94F8D63F508}"/>
              </a:ext>
            </a:extLst>
          </p:cNvPr>
          <p:cNvSpPr/>
          <p:nvPr/>
        </p:nvSpPr>
        <p:spPr>
          <a:xfrm>
            <a:off x="6797136" y="363071"/>
            <a:ext cx="74970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ELOKUU</a:t>
            </a:r>
          </a:p>
          <a:p>
            <a:r>
              <a:rPr lang="fi-FI" sz="2400" dirty="0"/>
              <a:t>- TET-VALMISTELUT</a:t>
            </a:r>
          </a:p>
          <a:p>
            <a:r>
              <a:rPr lang="fi-FI" sz="2400" dirty="0"/>
              <a:t>- TAVOITTEET LUKUVUODELLE</a:t>
            </a:r>
          </a:p>
          <a:p>
            <a:endParaRPr lang="fi-FI" sz="2400" dirty="0"/>
          </a:p>
          <a:p>
            <a:r>
              <a:rPr lang="fi-FI" sz="2400" b="1" dirty="0"/>
              <a:t>SYYSKUU</a:t>
            </a:r>
            <a:endParaRPr lang="fi-FI" sz="2400" dirty="0"/>
          </a:p>
          <a:p>
            <a:r>
              <a:rPr lang="fi-FI" sz="2400" dirty="0"/>
              <a:t>- OHJAUSKESKUSTELUT ALKAVAT</a:t>
            </a:r>
          </a:p>
          <a:p>
            <a:endParaRPr lang="fi-FI" sz="2400" dirty="0"/>
          </a:p>
          <a:p>
            <a:r>
              <a:rPr lang="fi-FI" sz="2400" b="1" dirty="0"/>
              <a:t>LOKAKUU</a:t>
            </a:r>
          </a:p>
          <a:p>
            <a:r>
              <a:rPr lang="fi-FI" sz="2400" dirty="0"/>
              <a:t>- TUTUSTUMISET TOISELLE ASTEELLE ALKAVAT</a:t>
            </a:r>
          </a:p>
          <a:p>
            <a:r>
              <a:rPr lang="fi-FI" sz="2400" dirty="0"/>
              <a:t>- TET-SOPIMUKSET: palautus to 10.10 mennessä</a:t>
            </a:r>
          </a:p>
          <a:p>
            <a:endParaRPr lang="fi-FI" sz="2400" dirty="0"/>
          </a:p>
          <a:p>
            <a:r>
              <a:rPr lang="fi-FI" sz="2400" b="1" dirty="0"/>
              <a:t>MARRASKUU</a:t>
            </a:r>
          </a:p>
          <a:p>
            <a:r>
              <a:rPr lang="fi-FI" sz="2400" dirty="0"/>
              <a:t>- TET eli työelämään tutustuminen (2 viikkoa)</a:t>
            </a:r>
          </a:p>
          <a:p>
            <a:r>
              <a:rPr lang="fi-FI" sz="2400" dirty="0"/>
              <a:t>- KOULUTUSOPPAAT </a:t>
            </a:r>
          </a:p>
          <a:p>
            <a:r>
              <a:rPr lang="fi-FI" sz="2400" dirty="0"/>
              <a:t>- TREDUN AVOIMIEN OVIEN ILLAT</a:t>
            </a:r>
          </a:p>
          <a:p>
            <a:r>
              <a:rPr lang="fi-FI" sz="2400" dirty="0"/>
              <a:t>- JATKO-OPINTOILLAT</a:t>
            </a:r>
          </a:p>
          <a:p>
            <a:endParaRPr lang="fi-FI" sz="2400" dirty="0"/>
          </a:p>
          <a:p>
            <a:r>
              <a:rPr lang="fi-FI" sz="2400" b="1" dirty="0"/>
              <a:t>JOULUKUU</a:t>
            </a:r>
          </a:p>
          <a:p>
            <a:r>
              <a:rPr lang="fi-FI" sz="2400" dirty="0"/>
              <a:t>- HARJOITUSHAKU</a:t>
            </a:r>
          </a:p>
          <a:p>
            <a:r>
              <a:rPr lang="fi-FI" sz="2400" dirty="0"/>
              <a:t>- OPPIMISKESKUSTELU ALKAVAT</a:t>
            </a:r>
          </a:p>
        </p:txBody>
      </p:sp>
    </p:spTree>
    <p:extLst>
      <p:ext uri="{BB962C8B-B14F-4D97-AF65-F5344CB8AC3E}">
        <p14:creationId xmlns:p14="http://schemas.microsoft.com/office/powerpoint/2010/main" val="205170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4668" y="2661498"/>
            <a:ext cx="9581130" cy="703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3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08" y="978159"/>
            <a:ext cx="15773400" cy="1386840"/>
          </a:xfrm>
        </p:spPr>
        <p:txBody>
          <a:bodyPr>
            <a:normAutofit/>
          </a:bodyPr>
          <a:lstStyle/>
          <a:p>
            <a:r>
              <a:rPr lang="fi-FI" sz="8100" i="1" dirty="0">
                <a:ea typeface="Calibri"/>
                <a:cs typeface="Calibri"/>
              </a:rPr>
              <a:t>  </a:t>
            </a:r>
            <a:r>
              <a:rPr lang="fi-FI" sz="6000" dirty="0">
                <a:ea typeface="Calibri"/>
                <a:cs typeface="Calibri"/>
              </a:rPr>
              <a:t> 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201364" y="0"/>
            <a:ext cx="6762481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8030688" y="2805545"/>
            <a:ext cx="94260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​</a:t>
            </a:r>
            <a:endParaRPr lang="fi-FI" sz="2600" dirty="0">
              <a:cs typeface="Arial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C936566-AC0F-4197-8F99-58807AA8614F}"/>
              </a:ext>
            </a:extLst>
          </p:cNvPr>
          <p:cNvSpPr/>
          <p:nvPr/>
        </p:nvSpPr>
        <p:spPr>
          <a:xfrm>
            <a:off x="6696636" y="481832"/>
            <a:ext cx="9144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b="1" dirty="0"/>
              <a:t>TAMMIKUU</a:t>
            </a:r>
          </a:p>
          <a:p>
            <a:r>
              <a:rPr lang="fi-FI" sz="2400" dirty="0"/>
              <a:t>- OHJAUSKESKUSTELUT &amp; TUTUSTUMISET JATKUVAT</a:t>
            </a:r>
          </a:p>
          <a:p>
            <a:r>
              <a:rPr lang="fi-FI" sz="2400" dirty="0"/>
              <a:t>- KESÄTYÖT</a:t>
            </a:r>
          </a:p>
          <a:p>
            <a:r>
              <a:rPr lang="fi-FI" sz="2400" dirty="0"/>
              <a:t>- LUKIOIDEN AVOIMIEN OVIEN ILLAT</a:t>
            </a:r>
          </a:p>
          <a:p>
            <a:endParaRPr lang="fi-FI" sz="2400" dirty="0"/>
          </a:p>
          <a:p>
            <a:r>
              <a:rPr lang="fi-FI" sz="2400" b="1" dirty="0"/>
              <a:t>HELMIKUU</a:t>
            </a:r>
          </a:p>
          <a:p>
            <a:r>
              <a:rPr lang="fi-FI" sz="2400" dirty="0"/>
              <a:t>- YHTEISHAKU alkaa ti 18.2. KLO 8.00</a:t>
            </a:r>
          </a:p>
          <a:p>
            <a:endParaRPr lang="fi-FI" sz="2400" dirty="0"/>
          </a:p>
          <a:p>
            <a:r>
              <a:rPr lang="fi-FI" sz="2400" b="1" dirty="0"/>
              <a:t>MAALISKUU</a:t>
            </a:r>
          </a:p>
          <a:p>
            <a:r>
              <a:rPr lang="fi-FI" sz="2400" dirty="0"/>
              <a:t>- YHTEISHAKU loppuu ti 18.3. KLO 15.00</a:t>
            </a:r>
          </a:p>
          <a:p>
            <a:endParaRPr lang="fi-FI" sz="2400" dirty="0"/>
          </a:p>
          <a:p>
            <a:r>
              <a:rPr lang="fi-FI" sz="2400" b="1" dirty="0"/>
              <a:t>HUHTIKUU &amp; TOUKUKUU</a:t>
            </a:r>
          </a:p>
          <a:p>
            <a:r>
              <a:rPr lang="fi-FI" sz="2400" dirty="0"/>
              <a:t>- PÄÄSYKOKEET </a:t>
            </a:r>
          </a:p>
          <a:p>
            <a:r>
              <a:rPr lang="fi-FI" sz="2400" dirty="0"/>
              <a:t>- HAASTATTELUT</a:t>
            </a:r>
          </a:p>
          <a:p>
            <a:endParaRPr lang="fi-FI" sz="2400" dirty="0"/>
          </a:p>
          <a:p>
            <a:r>
              <a:rPr lang="fi-FI" sz="2400" b="1" dirty="0"/>
              <a:t>TOUKUKUU</a:t>
            </a:r>
          </a:p>
          <a:p>
            <a:r>
              <a:rPr lang="fi-FI" sz="2400" dirty="0"/>
              <a:t>- PÄÄTTÖTODISTUS</a:t>
            </a:r>
          </a:p>
          <a:p>
            <a:endParaRPr lang="fi-FI" sz="2400" dirty="0"/>
          </a:p>
          <a:p>
            <a:r>
              <a:rPr lang="fi-FI" sz="2400" b="1" dirty="0"/>
              <a:t>KESÄKUU</a:t>
            </a:r>
          </a:p>
          <a:p>
            <a:r>
              <a:rPr lang="fi-FI" sz="2400" dirty="0"/>
              <a:t>- YHTEISHAUN TULOKSET aikaisintaan to 12.6.2025</a:t>
            </a:r>
          </a:p>
        </p:txBody>
      </p:sp>
    </p:spTree>
    <p:extLst>
      <p:ext uri="{BB962C8B-B14F-4D97-AF65-F5344CB8AC3E}">
        <p14:creationId xmlns:p14="http://schemas.microsoft.com/office/powerpoint/2010/main" val="241216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6B265-9AA3-49F0-A636-B2E5EDEF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980" y="1199886"/>
            <a:ext cx="15773400" cy="1591389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chemeClr val="tx1"/>
                </a:solidFill>
                <a:cs typeface="Calibri"/>
              </a:rPr>
              <a:t>Rehtoreiden työnjako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DE1694-1534-402B-A41F-27A8AE65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0" y="2791275"/>
            <a:ext cx="8714804" cy="6312218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Maaret Tervonen, 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Hanna Vettenranta, apulaisrehtori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cs typeface="Calibri"/>
              </a:rPr>
              <a:t>Panu Pitkänen, apulaisrehtori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3F9C69-5438-4A5E-8EAC-E712CFE2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9EBD-5908-4DFB-887C-8859A3F24533}" type="datetime1">
              <a:rPr lang="fi-FI" smtClean="0"/>
              <a:t>4.9.2024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9D687C-12A0-4CE4-AEAD-2E5027D3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58050" y="9308279"/>
            <a:ext cx="4114800" cy="547688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660DA5-6D42-4DC3-9336-D1F68048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AutoShape 2" descr="https://euc-powerpoint.officeapps.live.com/pods/GetClipboardImage.ashx?Id=bc0645db-1698-4e49-a5e4-d437381dc97a&amp;DC=GEU10&amp;pkey=99fadd1d-0bad-408e-9e5d-f52675925790&amp;wdwaccluster=GEU10">
            <a:extLst>
              <a:ext uri="{FF2B5EF4-FFF2-40B4-BE49-F238E27FC236}">
                <a16:creationId xmlns:a16="http://schemas.microsoft.com/office/drawing/2014/main" id="{90F52B0A-D991-4E3D-9912-41964EF88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fi-FI" sz="270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5FE2608D-9D16-ACF8-0B2F-51C11DC5AF02}"/>
              </a:ext>
            </a:extLst>
          </p:cNvPr>
          <p:cNvSpPr/>
          <p:nvPr/>
        </p:nvSpPr>
        <p:spPr>
          <a:xfrm>
            <a:off x="-143044" y="0"/>
            <a:ext cx="8001583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12" name="Picture 2" descr="Uusi Sammon koulu ja päiväkoti on Tampereen merkittävin prosenttitaidekohde  – taiteilijoita on viisi ja teoksia 50 - Kulttuuritoimitus">
            <a:extLst>
              <a:ext uri="{FF2B5EF4-FFF2-40B4-BE49-F238E27FC236}">
                <a16:creationId xmlns:a16="http://schemas.microsoft.com/office/drawing/2014/main" id="{0CCD4674-0960-4ADA-BA46-F360C62C7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6"/>
          <a:stretch/>
        </p:blipFill>
        <p:spPr bwMode="auto">
          <a:xfrm>
            <a:off x="1195977" y="2020530"/>
            <a:ext cx="5735637" cy="49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7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1D55A-9F15-4798-B810-ED3D0139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1" y="436417"/>
            <a:ext cx="5623257" cy="173320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dirty="0"/>
              <a:t>Sampo lukuina </a:t>
            </a:r>
            <a:br>
              <a:rPr lang="fi-FI" sz="6000" dirty="0"/>
            </a:br>
            <a:r>
              <a:rPr lang="fi-FI" sz="6000" dirty="0"/>
              <a:t>lv 2024-25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3B42E4D4-BBF5-4C04-8CE5-4662A1C49F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r="2509"/>
          <a:stretch/>
        </p:blipFill>
        <p:spPr>
          <a:xfrm>
            <a:off x="9270546" y="0"/>
            <a:ext cx="12005490" cy="10287000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7D995C-61DA-4330-ABB6-C812F3391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827" y="2400301"/>
            <a:ext cx="6882938" cy="7450283"/>
          </a:xfrm>
        </p:spPr>
        <p:txBody>
          <a:bodyPr vert="horz" lIns="137160" tIns="68580" rIns="137160" bIns="68580" rtlCol="0" anchor="t">
            <a:normAutofit/>
          </a:bodyPr>
          <a:lstStyle/>
          <a:p>
            <a:r>
              <a:rPr lang="fi-FI" sz="2800" b="1" dirty="0"/>
              <a:t>1185 oppilasta</a:t>
            </a:r>
          </a:p>
          <a:p>
            <a:r>
              <a:rPr lang="fi-FI" sz="2800" dirty="0">
                <a:cs typeface="Calibri" panose="020F0502020204030204"/>
              </a:rPr>
              <a:t> 	449 alakoululaista</a:t>
            </a:r>
          </a:p>
          <a:p>
            <a:r>
              <a:rPr lang="fi-FI" sz="2800" dirty="0">
                <a:cs typeface="Calibri" panose="020F0502020204030204"/>
              </a:rPr>
              <a:t>	572 yläkoululaista</a:t>
            </a:r>
          </a:p>
          <a:p>
            <a:r>
              <a:rPr lang="fi-FI" sz="2800">
                <a:cs typeface="Calibri" panose="020F0502020204030204"/>
              </a:rPr>
              <a:t>	51 valmistavan </a:t>
            </a:r>
            <a:r>
              <a:rPr lang="fi-FI" sz="2800" dirty="0">
                <a:cs typeface="Calibri" panose="020F0502020204030204"/>
              </a:rPr>
              <a:t>opetuksen oppilasta</a:t>
            </a:r>
          </a:p>
          <a:p>
            <a:r>
              <a:rPr lang="fi-FI" sz="2800" dirty="0">
                <a:cs typeface="Calibri" panose="020F0502020204030204"/>
              </a:rPr>
              <a:t>	119 erityisluokilla</a:t>
            </a:r>
          </a:p>
          <a:p>
            <a:r>
              <a:rPr lang="fi-FI" sz="2800" b="1" dirty="0">
                <a:cs typeface="Calibri" panose="020F0502020204030204"/>
              </a:rPr>
              <a:t>107 Opettajaa</a:t>
            </a:r>
          </a:p>
          <a:p>
            <a:r>
              <a:rPr lang="fi-FI" sz="2800" b="1" dirty="0">
                <a:cs typeface="Calibri" panose="020F0502020204030204"/>
              </a:rPr>
              <a:t>40 Ohjaajaa</a:t>
            </a:r>
          </a:p>
          <a:p>
            <a:r>
              <a:rPr lang="fi-FI" sz="2800" b="1" dirty="0">
                <a:cs typeface="Calibri" panose="020F0502020204030204"/>
              </a:rPr>
              <a:t>3 kouluvalmentajaa</a:t>
            </a:r>
          </a:p>
          <a:p>
            <a:r>
              <a:rPr lang="fi-FI" sz="2800" b="1" dirty="0">
                <a:cs typeface="Calibri" panose="020F0502020204030204"/>
              </a:rPr>
              <a:t>4 koulutaloa</a:t>
            </a:r>
          </a:p>
          <a:p>
            <a:r>
              <a:rPr lang="fi-FI" sz="2800" dirty="0">
                <a:cs typeface="Calibri" panose="020F0502020204030204"/>
              </a:rPr>
              <a:t> - </a:t>
            </a:r>
            <a:r>
              <a:rPr lang="fi-FI" sz="2800" b="1" dirty="0" err="1">
                <a:cs typeface="Calibri" panose="020F0502020204030204"/>
              </a:rPr>
              <a:t>Teiskontie</a:t>
            </a:r>
            <a:r>
              <a:rPr lang="fi-FI" sz="2800" dirty="0">
                <a:cs typeface="Calibri" panose="020F0502020204030204"/>
              </a:rPr>
              <a:t> 3a, 3b, 5-9lk</a:t>
            </a:r>
          </a:p>
          <a:p>
            <a:r>
              <a:rPr lang="fi-FI" sz="2800" dirty="0">
                <a:cs typeface="Calibri" panose="020F0502020204030204"/>
              </a:rPr>
              <a:t> - </a:t>
            </a:r>
            <a:r>
              <a:rPr lang="fi-FI" sz="2800" b="1" dirty="0">
                <a:cs typeface="Calibri" panose="020F0502020204030204"/>
              </a:rPr>
              <a:t>B-rakennus</a:t>
            </a:r>
            <a:r>
              <a:rPr lang="fi-FI" sz="2800" dirty="0">
                <a:cs typeface="Calibri" panose="020F0502020204030204"/>
              </a:rPr>
              <a:t> 1AP, 2A, 2-4P 3c, 3d, 3-4O,3-	5P, 4.lk, 5-6P ja 7-9P, </a:t>
            </a:r>
            <a:r>
              <a:rPr lang="fi-FI" sz="2800" dirty="0" err="1">
                <a:cs typeface="Calibri" panose="020F0502020204030204"/>
              </a:rPr>
              <a:t>val</a:t>
            </a:r>
            <a:r>
              <a:rPr lang="fi-FI" sz="2800" dirty="0">
                <a:cs typeface="Calibri" panose="020F0502020204030204"/>
              </a:rPr>
              <a:t> 7-9</a:t>
            </a:r>
            <a:endParaRPr lang="fi-FI" sz="2800" dirty="0"/>
          </a:p>
          <a:p>
            <a:r>
              <a:rPr lang="fi-FI" sz="2800" dirty="0">
                <a:cs typeface="Calibri" panose="020F0502020204030204"/>
              </a:rPr>
              <a:t> - </a:t>
            </a:r>
            <a:r>
              <a:rPr lang="fi-FI" sz="2800" b="1" dirty="0">
                <a:cs typeface="Calibri" panose="020F0502020204030204"/>
              </a:rPr>
              <a:t>Sairaalankatu</a:t>
            </a:r>
            <a:r>
              <a:rPr lang="fi-FI" sz="2800" dirty="0">
                <a:cs typeface="Calibri" panose="020F0502020204030204"/>
              </a:rPr>
              <a:t> 1c, 2c, </a:t>
            </a:r>
            <a:r>
              <a:rPr lang="fi-FI" sz="2800" dirty="0" err="1">
                <a:cs typeface="Calibri" panose="020F0502020204030204"/>
              </a:rPr>
              <a:t>val</a:t>
            </a:r>
            <a:r>
              <a:rPr lang="fi-FI" sz="2800" dirty="0">
                <a:cs typeface="Calibri" panose="020F0502020204030204"/>
              </a:rPr>
              <a:t> 1, </a:t>
            </a:r>
            <a:r>
              <a:rPr lang="fi-FI" sz="2800" dirty="0" err="1">
                <a:cs typeface="Calibri" panose="020F0502020204030204"/>
              </a:rPr>
              <a:t>val</a:t>
            </a:r>
            <a:r>
              <a:rPr lang="fi-FI" sz="2800" dirty="0">
                <a:cs typeface="Calibri" panose="020F0502020204030204"/>
              </a:rPr>
              <a:t> 2-3, </a:t>
            </a:r>
            <a:r>
              <a:rPr lang="fi-FI" sz="2800" dirty="0" err="1">
                <a:cs typeface="Calibri" panose="020F0502020204030204"/>
              </a:rPr>
              <a:t>val</a:t>
            </a:r>
            <a:r>
              <a:rPr lang="fi-FI" sz="2800" dirty="0">
                <a:cs typeface="Calibri" panose="020F0502020204030204"/>
              </a:rPr>
              <a:t> 4-6</a:t>
            </a:r>
          </a:p>
          <a:p>
            <a:r>
              <a:rPr lang="fi-FI" sz="2800" dirty="0">
                <a:cs typeface="Calibri" panose="020F0502020204030204"/>
              </a:rPr>
              <a:t> - </a:t>
            </a:r>
            <a:r>
              <a:rPr lang="fi-FI" sz="2800" b="1" dirty="0">
                <a:cs typeface="Calibri" panose="020F0502020204030204"/>
              </a:rPr>
              <a:t>Pellervo </a:t>
            </a:r>
            <a:r>
              <a:rPr lang="fi-FI" sz="2800" dirty="0">
                <a:cs typeface="Calibri" panose="020F0502020204030204"/>
              </a:rPr>
              <a:t>1d, 2d</a:t>
            </a:r>
          </a:p>
          <a:p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88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45ea32a-f55a-4971-9f47-ac067c383373@eurprd01">
            <a:extLst>
              <a:ext uri="{FF2B5EF4-FFF2-40B4-BE49-F238E27FC236}">
                <a16:creationId xmlns:a16="http://schemas.microsoft.com/office/drawing/2014/main" id="{5FE8BC6D-A285-4846-B972-FA3A7C66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2" y="134471"/>
            <a:ext cx="12935462" cy="1004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16007756-12F6-4772-B7A3-2A6B550145BE}"/>
              </a:ext>
            </a:extLst>
          </p:cNvPr>
          <p:cNvGrpSpPr/>
          <p:nvPr/>
        </p:nvGrpSpPr>
        <p:grpSpPr>
          <a:xfrm>
            <a:off x="-143044" y="0"/>
            <a:ext cx="6762481" cy="10287000"/>
            <a:chOff x="0" y="0"/>
            <a:chExt cx="1781065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98210F9-5252-4B62-A32A-A76B5BEF2FFE}"/>
                </a:ext>
              </a:extLst>
            </p:cNvPr>
            <p:cNvSpPr/>
            <p:nvPr/>
          </p:nvSpPr>
          <p:spPr>
            <a:xfrm>
              <a:off x="0" y="0"/>
              <a:ext cx="1781065" cy="2709333"/>
            </a:xfrm>
            <a:custGeom>
              <a:avLst/>
              <a:gdLst/>
              <a:ahLst/>
              <a:cxnLst/>
              <a:rect l="l" t="t" r="r" b="b"/>
              <a:pathLst>
                <a:path w="1781065" h="2709333">
                  <a:moveTo>
                    <a:pt x="0" y="0"/>
                  </a:moveTo>
                  <a:lnTo>
                    <a:pt x="1781065" y="0"/>
                  </a:lnTo>
                  <a:lnTo>
                    <a:pt x="1781065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52CC245-1C5D-472D-9E84-1BAACB54D6F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5044170-25D4-8E43-8827-3176FDB5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05" y="385056"/>
            <a:ext cx="10126341" cy="2606040"/>
          </a:xfrm>
        </p:spPr>
        <p:txBody>
          <a:bodyPr>
            <a:normAutofit/>
          </a:bodyPr>
          <a:lstStyle/>
          <a:p>
            <a:r>
              <a:rPr lang="fi-FI" sz="6000"/>
              <a:t>Perusopetuksen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BE6C91-64E0-B04F-BCD3-433C78DED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9477" y="2623703"/>
            <a:ext cx="8560595" cy="6733929"/>
          </a:xfrm>
        </p:spPr>
        <p:txBody>
          <a:bodyPr vert="horz" lIns="137160" tIns="68580" rIns="137160" bIns="68580" rtlCol="0" anchor="t">
            <a:normAutofit fontScale="77500" lnSpcReduction="20000"/>
          </a:bodyPr>
          <a:lstStyle/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Oppimisen ja koulunkäynnin tukeminen lähikouluperiaatteella</a:t>
            </a:r>
          </a:p>
          <a:p>
            <a:r>
              <a:rPr lang="fi-FI" dirty="0"/>
              <a:t>Lukutaidon tukeminen ja lukevaan elämäntapaan vahvistaminen</a:t>
            </a:r>
          </a:p>
          <a:p>
            <a:r>
              <a:rPr lang="fi-FI" b="1" dirty="0"/>
              <a:t>Rasismiin ja syrjintään puuttuminen koululla</a:t>
            </a:r>
          </a:p>
          <a:p>
            <a:r>
              <a:rPr lang="fi-FI" b="1" dirty="0"/>
              <a:t>Turvallisemman tilan käytön eettisten periaatteiden laatiminen ja käyttöönotto</a:t>
            </a:r>
          </a:p>
          <a:p>
            <a:r>
              <a:rPr lang="fi-FI" dirty="0"/>
              <a:t>Toimintamalli oppilaiden poissaolojen ehkäisemiseksi ja suunnitelmalliseksi seuraamiseksi sekä niihin puuttumiseksi</a:t>
            </a:r>
          </a:p>
          <a:p>
            <a:r>
              <a:rPr lang="fi-FI" dirty="0"/>
              <a:t>Ekososiaalisen sivistyksen edistäminen (vastuullisuus, kohtuullisuus, </a:t>
            </a:r>
            <a:r>
              <a:rPr lang="fi-FI" dirty="0" err="1"/>
              <a:t>ihmistevälisyys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Kouluruokailun ja ruokakasvatuksen kehittäminen osana kestävyyskasvatusta</a:t>
            </a:r>
          </a:p>
          <a:p>
            <a:r>
              <a:rPr lang="fi-FI" dirty="0"/>
              <a:t>Esi- ja alkuopetuksen yhteinen toimintakulttuuri</a:t>
            </a:r>
          </a:p>
          <a:p>
            <a:r>
              <a:rPr lang="fi-FI" dirty="0"/>
              <a:t>Digi-osaamisen kehittäminen; 6.-luokkalaisten kannettavat tietokoneet</a:t>
            </a:r>
          </a:p>
          <a:p>
            <a:r>
              <a:rPr lang="fi-FI" dirty="0"/>
              <a:t>Yhteisopettajuus pedagogisena toimintatapana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BC31A-01CA-C646-A3B6-736A4751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4.9.2024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B7F84F-1D5E-F84D-8C46-3A5DDF44E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5</a:t>
            </a:fld>
            <a:endParaRPr lang="fi-FI"/>
          </a:p>
        </p:txBody>
      </p:sp>
      <p:pic>
        <p:nvPicPr>
          <p:cNvPr id="15" name="Kuvan paikkamerkki 7">
            <a:extLst>
              <a:ext uri="{FF2B5EF4-FFF2-40B4-BE49-F238E27FC236}">
                <a16:creationId xmlns:a16="http://schemas.microsoft.com/office/drawing/2014/main" id="{6AB83B7D-3B07-44AD-8418-E28333A3B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2508"/>
          <a:stretch/>
        </p:blipFill>
        <p:spPr>
          <a:xfrm>
            <a:off x="273662" y="2704986"/>
            <a:ext cx="5929068" cy="48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BE0A1048-3011-4B60-B3E1-8795A8A2889F}"/>
              </a:ext>
            </a:extLst>
          </p:cNvPr>
          <p:cNvGrpSpPr/>
          <p:nvPr/>
        </p:nvGrpSpPr>
        <p:grpSpPr>
          <a:xfrm>
            <a:off x="11525519" y="0"/>
            <a:ext cx="6762481" cy="10287000"/>
            <a:chOff x="0" y="0"/>
            <a:chExt cx="1781065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3C355DA-65E2-48DB-A4C4-A1873A07BEA3}"/>
                </a:ext>
              </a:extLst>
            </p:cNvPr>
            <p:cNvSpPr/>
            <p:nvPr/>
          </p:nvSpPr>
          <p:spPr>
            <a:xfrm>
              <a:off x="0" y="0"/>
              <a:ext cx="1781065" cy="2709333"/>
            </a:xfrm>
            <a:custGeom>
              <a:avLst/>
              <a:gdLst/>
              <a:ahLst/>
              <a:cxnLst/>
              <a:rect l="l" t="t" r="r" b="b"/>
              <a:pathLst>
                <a:path w="1781065" h="2709333">
                  <a:moveTo>
                    <a:pt x="0" y="0"/>
                  </a:moveTo>
                  <a:lnTo>
                    <a:pt x="1781065" y="0"/>
                  </a:lnTo>
                  <a:lnTo>
                    <a:pt x="1781065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8F37DDD-E0B0-40CE-B363-DE8C9BFA192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30A8D64-B51D-4FE7-A678-3F2D10C1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9" y="833096"/>
            <a:ext cx="9877226" cy="2606040"/>
          </a:xfrm>
        </p:spPr>
        <p:txBody>
          <a:bodyPr>
            <a:noAutofit/>
          </a:bodyPr>
          <a:lstStyle/>
          <a:p>
            <a:r>
              <a:rPr lang="fi-FI" sz="6000"/>
              <a:t>Sammon koulun lukuvuoden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793874-FC73-414B-A356-460D4D3CA0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350" y="3443288"/>
            <a:ext cx="8274845" cy="4526757"/>
          </a:xfrm>
        </p:spPr>
        <p:txBody>
          <a:bodyPr/>
          <a:lstStyle/>
          <a:p>
            <a:r>
              <a:rPr lang="fi-FI" dirty="0"/>
              <a:t>Yhteisöllisyyden ja hyvinvoinnin sekä turvallisuuden vahvistaminen</a:t>
            </a:r>
          </a:p>
          <a:p>
            <a:r>
              <a:rPr lang="fi-FI" dirty="0"/>
              <a:t>Arvojen konkretisointi ja näkyväksi tekeminen</a:t>
            </a:r>
          </a:p>
          <a:p>
            <a:r>
              <a:rPr lang="fi-FI" dirty="0"/>
              <a:t>Oppimisen arvioinnin kehittäminen</a:t>
            </a:r>
          </a:p>
          <a:p>
            <a:r>
              <a:rPr lang="fi-FI" dirty="0"/>
              <a:t>Positiivisen pedagogiikan vahvistaminen osana toimintakulttuuria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BB9A52-58B2-4606-8A02-B01C2C14B1A6}"/>
              </a:ext>
            </a:extLst>
          </p:cNvPr>
          <p:cNvSpPr txBox="1"/>
          <p:nvPr/>
        </p:nvSpPr>
        <p:spPr>
          <a:xfrm>
            <a:off x="11713039" y="718577"/>
            <a:ext cx="6362700" cy="10310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 dirty="0"/>
              <a:t>Oppilas- ja huoltajakyselystä nostettua:</a:t>
            </a:r>
          </a:p>
          <a:p>
            <a:r>
              <a:rPr lang="fi-FI" sz="2400" dirty="0">
                <a:cs typeface="Calibri"/>
              </a:rPr>
              <a:t>Arvosana viime lukuvuodelle:</a:t>
            </a:r>
            <a:endParaRPr lang="fi-FI" sz="3200" b="1" dirty="0">
              <a:cs typeface="Calibri"/>
            </a:endParaRPr>
          </a:p>
          <a:p>
            <a:r>
              <a:rPr lang="fi-FI" sz="2400" b="1" dirty="0">
                <a:cs typeface="Calibri"/>
              </a:rPr>
              <a:t>Oppilaat 8,06 (n738)</a:t>
            </a:r>
          </a:p>
          <a:p>
            <a:r>
              <a:rPr lang="fi-FI" sz="2400" b="1" dirty="0">
                <a:cs typeface="Calibri"/>
              </a:rPr>
              <a:t>Huoltajat 8,33 (n150)</a:t>
            </a:r>
          </a:p>
          <a:p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96% oppilaista kokee koulun useimmiten turvalliseksi paikaksi ja 90% kokee olonsa hyväksi koulussa. Niiden oppilaiden määrä, jotka kokevat koulun turvattomaksi on hieman kasvanut.</a:t>
            </a:r>
          </a:p>
          <a:p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Koettu kiusaaminen on hieman lisääntynyt (18,1&gt;19.1%), mutta kiusaamisesta on kerrottu aikuiselle aiempaa useammin (63,7&gt;67,1%), myös avunsaannin kokemus kiusaamistilanteissa lisääntynyt</a:t>
            </a:r>
          </a:p>
          <a:p>
            <a:endParaRPr lang="fi-FI" sz="2400" dirty="0"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fi-FI" sz="2400" b="1" dirty="0">
                <a:cs typeface="Calibri"/>
              </a:rPr>
              <a:t>Matalan kynnyksen kiusaamisesta ja häirinnästä ilmoittamisen keinoja lisättävä ja oppilaiden kanssa yhdessä mietittävä keinoja kiusaamisen ennalta ehkäisemiseksi.</a:t>
            </a:r>
          </a:p>
          <a:p>
            <a:pPr marL="342900" indent="-342900">
              <a:buFont typeface="Wingdings"/>
              <a:buChar char="Ø"/>
            </a:pPr>
            <a:r>
              <a:rPr lang="fi-FI" sz="2400" b="1" dirty="0">
                <a:cs typeface="Calibri"/>
              </a:rPr>
              <a:t> Oppimisen tavoitteita avattava oppilaille ja huoltajille entistä konkreettisemmin ja kannustettava oppilaita omien tavoitteiden asetteluun</a:t>
            </a:r>
          </a:p>
          <a:p>
            <a:pPr marL="342900" indent="-342900">
              <a:buFont typeface="Wingdings"/>
              <a:buChar char="Ø"/>
            </a:pPr>
            <a:endParaRPr lang="fi-FI" sz="2400" b="1" dirty="0">
              <a:cs typeface="Calibri"/>
            </a:endParaRPr>
          </a:p>
          <a:p>
            <a:endParaRPr lang="fi-FI" sz="2400" b="1" dirty="0">
              <a:cs typeface="Calibri"/>
            </a:endParaRPr>
          </a:p>
        </p:txBody>
      </p:sp>
      <p:pic>
        <p:nvPicPr>
          <p:cNvPr id="1026" name="Picture 2" descr="Huomaa hyvä | Helsinki">
            <a:extLst>
              <a:ext uri="{FF2B5EF4-FFF2-40B4-BE49-F238E27FC236}">
                <a16:creationId xmlns:a16="http://schemas.microsoft.com/office/drawing/2014/main" id="{80B33C78-136E-45C7-8BA8-85BC1277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35" y="7155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A402683-59D9-41EC-B6E8-CE1D2628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42" y="2806944"/>
            <a:ext cx="2033832" cy="28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0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39EFEF-AA8C-4E28-8D55-3667AA02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4.9.2024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9A666-29CD-45D5-8363-7C9C0E460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7</a:t>
            </a:fld>
            <a:endParaRPr lang="fi-F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45AB7-B314-2D1F-2B5A-31750D4F984C}"/>
              </a:ext>
            </a:extLst>
          </p:cNvPr>
          <p:cNvSpPr txBox="1"/>
          <p:nvPr/>
        </p:nvSpPr>
        <p:spPr>
          <a:xfrm>
            <a:off x="235871" y="3221156"/>
            <a:ext cx="4361255" cy="6924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ENNALTAEHKÄISY</a:t>
            </a: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Ryhmäytyminen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Tunne</a:t>
            </a:r>
            <a:r>
              <a:rPr lang="en-US" sz="2700" dirty="0">
                <a:cs typeface="Calibri"/>
              </a:rPr>
              <a:t>- ja </a:t>
            </a:r>
            <a:r>
              <a:rPr lang="en-US" sz="2700" dirty="0" err="1">
                <a:cs typeface="Calibri"/>
              </a:rPr>
              <a:t>vuorovaikutustaitojen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opettaminen</a:t>
            </a:r>
            <a:r>
              <a:rPr lang="en-US" sz="2700" dirty="0">
                <a:cs typeface="Calibri"/>
              </a:rPr>
              <a:t> (Sampo-</a:t>
            </a:r>
            <a:r>
              <a:rPr lang="en-US" sz="2700" dirty="0" err="1">
                <a:cs typeface="Calibri"/>
              </a:rPr>
              <a:t>tunnit</a:t>
            </a:r>
            <a:r>
              <a:rPr lang="en-US" sz="2700" dirty="0">
                <a:cs typeface="Calibri"/>
              </a:rPr>
              <a:t> ja </a:t>
            </a:r>
            <a:r>
              <a:rPr lang="en-US" sz="2700" dirty="0" err="1">
                <a:cs typeface="Calibri"/>
              </a:rPr>
              <a:t>hyvinvoinnin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vuosikello</a:t>
            </a:r>
            <a:r>
              <a:rPr lang="en-US" sz="2700" dirty="0">
                <a:cs typeface="Calibri"/>
              </a:rPr>
              <a:t>, </a:t>
            </a:r>
            <a:r>
              <a:rPr lang="en-US" sz="2700" dirty="0" err="1">
                <a:cs typeface="Calibri"/>
              </a:rPr>
              <a:t>Huomaa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hyvä</a:t>
            </a:r>
            <a:r>
              <a:rPr lang="en-US" sz="2700" dirty="0">
                <a:cs typeface="Calibri"/>
              </a:rPr>
              <a:t>! -</a:t>
            </a:r>
            <a:r>
              <a:rPr lang="en-US" sz="2700" dirty="0" err="1">
                <a:cs typeface="Calibri"/>
              </a:rPr>
              <a:t>materiaali</a:t>
            </a:r>
            <a:r>
              <a:rPr lang="en-US" sz="2700" dirty="0">
                <a:cs typeface="Calibri"/>
              </a:rPr>
              <a:t>)</a:t>
            </a: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Tiedotus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toimintavavoista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oppilaalle</a:t>
            </a:r>
            <a:r>
              <a:rPr lang="en-US" sz="2700" dirty="0">
                <a:cs typeface="Calibri"/>
              </a:rPr>
              <a:t> ja </a:t>
            </a:r>
            <a:r>
              <a:rPr lang="en-US" sz="2700" dirty="0" err="1">
                <a:cs typeface="Calibri"/>
              </a:rPr>
              <a:t>huoltajalle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Tukioppilastoiminta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Ohjattu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välituntitoiminta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Kouluvalmentajan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työ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Erilaiset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kampanjat</a:t>
            </a:r>
            <a:endParaRPr lang="en-US" sz="2700" dirty="0">
              <a:cs typeface="Calibri"/>
            </a:endParaRPr>
          </a:p>
          <a:p>
            <a:pPr marL="514350" indent="-514350">
              <a:buFontTx/>
              <a:buChar char="-"/>
            </a:pPr>
            <a:r>
              <a:rPr lang="en-US" sz="2700" dirty="0" err="1">
                <a:cs typeface="Calibri"/>
              </a:rPr>
              <a:t>Tiedottaminen</a:t>
            </a:r>
            <a:endParaRPr lang="en-US" sz="27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0AD44-66EE-FDE8-4160-B578CA2DA68F}"/>
              </a:ext>
            </a:extLst>
          </p:cNvPr>
          <p:cNvSpPr txBox="1"/>
          <p:nvPr/>
        </p:nvSpPr>
        <p:spPr>
          <a:xfrm>
            <a:off x="7554516" y="4768452"/>
            <a:ext cx="271461" cy="600164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60D72-D88D-EA71-D20A-86725A7F6F7A}"/>
              </a:ext>
            </a:extLst>
          </p:cNvPr>
          <p:cNvSpPr txBox="1"/>
          <p:nvPr/>
        </p:nvSpPr>
        <p:spPr>
          <a:xfrm>
            <a:off x="4678367" y="2297825"/>
            <a:ext cx="4086966" cy="7848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cs typeface="Calibri"/>
              </a:rPr>
              <a:t>JOS </a:t>
            </a:r>
            <a:r>
              <a:rPr lang="en-US" sz="3000" b="1" dirty="0" err="1">
                <a:cs typeface="Calibri"/>
              </a:rPr>
              <a:t>välitunti</a:t>
            </a:r>
            <a:r>
              <a:rPr lang="en-US" sz="3000" b="1" dirty="0">
                <a:cs typeface="Calibri"/>
              </a:rPr>
              <a:t>- tai </a:t>
            </a:r>
            <a:r>
              <a:rPr lang="en-US" sz="3000" b="1" dirty="0" err="1">
                <a:cs typeface="Calibri"/>
              </a:rPr>
              <a:t>ristiriitatilanteita</a:t>
            </a:r>
            <a:r>
              <a:rPr lang="en-US" sz="3000" b="1" dirty="0">
                <a:cs typeface="Calibri"/>
              </a:rPr>
              <a:t> ja/tai </a:t>
            </a:r>
            <a:r>
              <a:rPr lang="en-US" sz="3000" b="1" dirty="0" err="1">
                <a:cs typeface="Calibri"/>
              </a:rPr>
              <a:t>kiusaamista</a:t>
            </a:r>
            <a:r>
              <a:rPr lang="en-US" sz="3000" b="1" dirty="0">
                <a:cs typeface="Calibri"/>
              </a:rPr>
              <a:t> </a:t>
            </a:r>
            <a:r>
              <a:rPr lang="en-US" sz="3000" b="1" dirty="0" err="1">
                <a:cs typeface="Calibri"/>
              </a:rPr>
              <a:t>ilmenee</a:t>
            </a:r>
            <a:endParaRPr lang="en-US" sz="3000" b="1" dirty="0">
              <a:cs typeface="Calibri"/>
            </a:endParaRPr>
          </a:p>
          <a:p>
            <a:endParaRPr lang="en-US" sz="3000" b="1" u="sng" dirty="0">
              <a:cs typeface="Calibri"/>
            </a:endParaRPr>
          </a:p>
          <a:p>
            <a:r>
              <a:rPr lang="en-US" sz="2700" dirty="0">
                <a:cs typeface="Calibri"/>
              </a:rPr>
              <a:t>1. </a:t>
            </a:r>
            <a:r>
              <a:rPr lang="en-US" sz="2700" dirty="0" err="1">
                <a:cs typeface="Calibri"/>
              </a:rPr>
              <a:t>Ilmoitus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heti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koulun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aikuiselle</a:t>
            </a:r>
            <a:endParaRPr lang="en-US" sz="2700" dirty="0">
              <a:cs typeface="Calibri"/>
            </a:endParaRPr>
          </a:p>
          <a:p>
            <a:r>
              <a:rPr lang="en-US" sz="2700" dirty="0">
                <a:cs typeface="Calibri"/>
              </a:rPr>
              <a:t>2. Jos </a:t>
            </a:r>
            <a:r>
              <a:rPr lang="en-US" sz="2700" dirty="0" err="1">
                <a:cs typeface="Calibri"/>
              </a:rPr>
              <a:t>tapahtuma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vakava</a:t>
            </a:r>
            <a:r>
              <a:rPr lang="en-US" sz="2700" dirty="0">
                <a:cs typeface="Calibri"/>
              </a:rPr>
              <a:t>/ </a:t>
            </a:r>
            <a:r>
              <a:rPr lang="en-US" sz="2700" dirty="0" err="1">
                <a:cs typeface="Calibri"/>
              </a:rPr>
              <a:t>toistuva</a:t>
            </a:r>
            <a:r>
              <a:rPr lang="en-US" sz="2700" dirty="0">
                <a:cs typeface="Calibri"/>
              </a:rPr>
              <a:t>/ </a:t>
            </a:r>
            <a:r>
              <a:rPr lang="en-US" sz="2700" dirty="0" err="1">
                <a:cs typeface="Calibri"/>
              </a:rPr>
              <a:t>tilanne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jatkuu</a:t>
            </a:r>
            <a:r>
              <a:rPr lang="en-US" sz="2700" dirty="0">
                <a:cs typeface="Calibri"/>
              </a:rPr>
              <a:t>:</a:t>
            </a:r>
          </a:p>
          <a:p>
            <a:r>
              <a:rPr lang="en-US" sz="2700" dirty="0">
                <a:cs typeface="Calibri"/>
              </a:rPr>
              <a:t>• </a:t>
            </a:r>
            <a:r>
              <a:rPr lang="en-US" sz="2700" dirty="0" err="1">
                <a:cs typeface="Calibri"/>
              </a:rPr>
              <a:t>luokan-ohjaaja</a:t>
            </a:r>
            <a:r>
              <a:rPr lang="en-US" sz="2700" dirty="0">
                <a:cs typeface="Calibri"/>
              </a:rPr>
              <a:t>/</a:t>
            </a:r>
            <a:r>
              <a:rPr lang="en-US" sz="2700" dirty="0" err="1">
                <a:cs typeface="Calibri"/>
              </a:rPr>
              <a:t>opettaja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selvittelee</a:t>
            </a:r>
            <a:r>
              <a:rPr lang="en-US" sz="2700" dirty="0">
                <a:cs typeface="Calibri"/>
              </a:rPr>
              <a:t>, </a:t>
            </a:r>
            <a:r>
              <a:rPr lang="en-US" sz="2700" dirty="0" err="1">
                <a:cs typeface="Calibri"/>
              </a:rPr>
              <a:t>sopii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jatkosta</a:t>
            </a:r>
            <a:r>
              <a:rPr lang="en-US" sz="2700" dirty="0">
                <a:cs typeface="Calibri"/>
              </a:rPr>
              <a:t> ja </a:t>
            </a:r>
            <a:r>
              <a:rPr lang="en-US" sz="2700" dirty="0" err="1">
                <a:cs typeface="Calibri"/>
              </a:rPr>
              <a:t>seurannasta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sekä</a:t>
            </a:r>
            <a:r>
              <a:rPr lang="en-US" sz="2700" dirty="0">
                <a:cs typeface="Calibri"/>
              </a:rPr>
              <a:t> on </a:t>
            </a:r>
            <a:r>
              <a:rPr lang="en-US" sz="2700" dirty="0" err="1">
                <a:cs typeface="Calibri"/>
              </a:rPr>
              <a:t>yhteydessä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huoltajiin</a:t>
            </a:r>
            <a:endParaRPr lang="en-US" sz="2700" dirty="0">
              <a:cs typeface="Calibri"/>
            </a:endParaRPr>
          </a:p>
          <a:p>
            <a:r>
              <a:rPr lang="en-US" sz="2700" dirty="0">
                <a:cs typeface="Calibri"/>
              </a:rPr>
              <a:t>• </a:t>
            </a:r>
            <a:r>
              <a:rPr lang="en-US" sz="2700" dirty="0" err="1">
                <a:cs typeface="Calibri"/>
              </a:rPr>
              <a:t>muistutus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asian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siirtymisestä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seuraavaksi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kiusaamisen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vastaiselle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tiimille</a:t>
            </a:r>
            <a:endParaRPr lang="en-US" sz="2700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30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C61F1D-0939-AD3E-F506-260F275C93AE}"/>
              </a:ext>
            </a:extLst>
          </p:cNvPr>
          <p:cNvSpPr txBox="1"/>
          <p:nvPr/>
        </p:nvSpPr>
        <p:spPr>
          <a:xfrm>
            <a:off x="8856211" y="1743828"/>
            <a:ext cx="4307678" cy="8402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JOS </a:t>
            </a:r>
            <a:r>
              <a:rPr lang="en-US" sz="3600" b="1" dirty="0" err="1">
                <a:cs typeface="Calibri"/>
              </a:rPr>
              <a:t>kiusaaminen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edelleen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jatkuu</a:t>
            </a:r>
            <a:endParaRPr lang="en-US" sz="3600" b="1" dirty="0">
              <a:cs typeface="Calibri"/>
            </a:endParaRPr>
          </a:p>
          <a:p>
            <a:endParaRPr lang="en-US" sz="2700" b="1" u="sng" dirty="0">
              <a:cs typeface="Calibri"/>
            </a:endParaRPr>
          </a:p>
          <a:p>
            <a:r>
              <a:rPr lang="en-US" sz="2700" dirty="0">
                <a:cs typeface="Calibri" panose="020F0502020204030204"/>
              </a:rPr>
              <a:t>1. </a:t>
            </a:r>
            <a:r>
              <a:rPr lang="en-US" sz="2700" dirty="0" err="1">
                <a:cs typeface="Calibri" panose="020F0502020204030204"/>
              </a:rPr>
              <a:t>Luokanohjaaja</a:t>
            </a:r>
            <a:r>
              <a:rPr lang="en-US" sz="2700" dirty="0">
                <a:cs typeface="Calibri" panose="020F0502020204030204"/>
              </a:rPr>
              <a:t>/</a:t>
            </a:r>
            <a:r>
              <a:rPr lang="en-US" sz="2700" dirty="0" err="1">
                <a:cs typeface="Calibri" panose="020F0502020204030204"/>
              </a:rPr>
              <a:t>ope</a:t>
            </a:r>
            <a:r>
              <a:rPr lang="en-US" sz="2700" dirty="0">
                <a:cs typeface="Calibri" panose="020F0502020204030204"/>
              </a:rPr>
              <a:t> vie </a:t>
            </a:r>
            <a:r>
              <a:rPr lang="en-US" sz="2700" dirty="0" err="1">
                <a:cs typeface="Calibri" panose="020F0502020204030204"/>
              </a:rPr>
              <a:t>asian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kiusamisen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vastaiseen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tiimiin</a:t>
            </a:r>
            <a:r>
              <a:rPr lang="en-US" sz="2700" dirty="0">
                <a:cs typeface="Calibri" panose="020F0502020204030204"/>
              </a:rPr>
              <a:t>:</a:t>
            </a:r>
          </a:p>
          <a:p>
            <a:r>
              <a:rPr lang="en-US" sz="2700" dirty="0">
                <a:cs typeface="Calibri" panose="020F0502020204030204"/>
              </a:rPr>
              <a:t>• </a:t>
            </a:r>
            <a:r>
              <a:rPr lang="en-US" sz="2700" dirty="0" err="1">
                <a:cs typeface="Calibri" panose="020F0502020204030204"/>
              </a:rPr>
              <a:t>Sammossa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yläkoulussa</a:t>
            </a:r>
            <a:r>
              <a:rPr lang="en-US" sz="2700" dirty="0">
                <a:cs typeface="Calibri" panose="020F0502020204030204"/>
              </a:rPr>
              <a:t>:</a:t>
            </a:r>
          </a:p>
          <a:p>
            <a:r>
              <a:rPr lang="en-US" sz="2700" dirty="0">
                <a:cs typeface="Calibri" panose="020F0502020204030204"/>
              </a:rPr>
              <a:t>Ella Häkkinen ja Anna Allen </a:t>
            </a:r>
            <a:r>
              <a:rPr lang="en-US" sz="2700" dirty="0" err="1">
                <a:cs typeface="Calibri" panose="020F0502020204030204"/>
              </a:rPr>
              <a:t>sekä</a:t>
            </a:r>
            <a:r>
              <a:rPr lang="en-US" sz="2700" dirty="0">
                <a:cs typeface="Calibri" panose="020F0502020204030204"/>
              </a:rPr>
              <a:t> Piia Tynkkynen ja Joonas Kinnunen </a:t>
            </a:r>
          </a:p>
          <a:p>
            <a:r>
              <a:rPr lang="en-US" sz="2700" dirty="0">
                <a:cs typeface="Calibri" panose="020F0502020204030204"/>
              </a:rPr>
              <a:t>2. </a:t>
            </a:r>
            <a:r>
              <a:rPr lang="en-US" sz="2700" dirty="0" err="1">
                <a:cs typeface="Calibri" panose="020F0502020204030204"/>
              </a:rPr>
              <a:t>Tiimin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selvittely</a:t>
            </a:r>
            <a:r>
              <a:rPr lang="en-US" sz="2700" dirty="0">
                <a:cs typeface="Calibri" panose="020F0502020204030204"/>
              </a:rPr>
              <a:t>, </a:t>
            </a:r>
            <a:r>
              <a:rPr lang="en-US" sz="2700" dirty="0" err="1">
                <a:cs typeface="Calibri" panose="020F0502020204030204"/>
              </a:rPr>
              <a:t>kirjaus</a:t>
            </a:r>
            <a:r>
              <a:rPr lang="en-US" sz="2700" dirty="0">
                <a:cs typeface="Calibri" panose="020F0502020204030204"/>
              </a:rPr>
              <a:t> ja </a:t>
            </a:r>
            <a:r>
              <a:rPr lang="en-US" sz="2700" dirty="0" err="1">
                <a:cs typeface="Calibri" panose="020F0502020204030204"/>
              </a:rPr>
              <a:t>seuranta</a:t>
            </a:r>
            <a:r>
              <a:rPr lang="en-US" sz="2700" dirty="0">
                <a:cs typeface="Calibri" panose="020F0502020204030204"/>
              </a:rPr>
              <a:t> ja </a:t>
            </a:r>
            <a:r>
              <a:rPr lang="en-US" sz="2700" dirty="0" err="1">
                <a:cs typeface="Calibri" panose="020F0502020204030204"/>
              </a:rPr>
              <a:t>yhteydenotto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huoltajiin</a:t>
            </a:r>
            <a:endParaRPr lang="en-US" sz="2700" dirty="0">
              <a:cs typeface="Calibri" panose="020F0502020204030204"/>
            </a:endParaRPr>
          </a:p>
          <a:p>
            <a:r>
              <a:rPr lang="en-US" sz="2700" dirty="0">
                <a:cs typeface="Calibri" panose="020F0502020204030204"/>
              </a:rPr>
              <a:t>•Asia </a:t>
            </a:r>
            <a:r>
              <a:rPr lang="en-US" sz="2700" dirty="0" err="1">
                <a:cs typeface="Calibri" panose="020F0502020204030204"/>
              </a:rPr>
              <a:t>käsitellään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fakta</a:t>
            </a:r>
            <a:r>
              <a:rPr lang="en-US" sz="2700" dirty="0">
                <a:cs typeface="Calibri" panose="020F0502020204030204"/>
              </a:rPr>
              <a:t>- ja </a:t>
            </a:r>
            <a:r>
              <a:rPr lang="en-US" sz="2700" dirty="0" err="1">
                <a:cs typeface="Calibri" panose="020F0502020204030204"/>
              </a:rPr>
              <a:t>kokemustasolla</a:t>
            </a:r>
            <a:endParaRPr lang="en-US" sz="2700" dirty="0">
              <a:cs typeface="Calibri" panose="020F0502020204030204"/>
            </a:endParaRPr>
          </a:p>
          <a:p>
            <a:r>
              <a:rPr lang="en-US" sz="2700" dirty="0">
                <a:cs typeface="Calibri" panose="020F0502020204030204"/>
              </a:rPr>
              <a:t>3. </a:t>
            </a:r>
            <a:r>
              <a:rPr lang="en-US" sz="2700" dirty="0" err="1">
                <a:cs typeface="Calibri" panose="020F0502020204030204"/>
              </a:rPr>
              <a:t>Luokanohjaaja</a:t>
            </a:r>
            <a:r>
              <a:rPr lang="en-US" sz="2700" dirty="0">
                <a:cs typeface="Calibri" panose="020F0502020204030204"/>
              </a:rPr>
              <a:t>/</a:t>
            </a:r>
            <a:r>
              <a:rPr lang="en-US" sz="2700" dirty="0" err="1">
                <a:cs typeface="Calibri" panose="020F0502020204030204"/>
              </a:rPr>
              <a:t>ope</a:t>
            </a:r>
            <a:r>
              <a:rPr lang="en-US" sz="2700" dirty="0">
                <a:cs typeface="Calibri" panose="020F0502020204030204"/>
              </a:rPr>
              <a:t> (tai </a:t>
            </a:r>
            <a:r>
              <a:rPr lang="en-US" sz="2700" dirty="0" err="1">
                <a:cs typeface="Calibri" panose="020F0502020204030204"/>
              </a:rPr>
              <a:t>joskus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tiimi</a:t>
            </a:r>
            <a:r>
              <a:rPr lang="en-US" sz="2700" dirty="0">
                <a:cs typeface="Calibri" panose="020F0502020204030204"/>
              </a:rPr>
              <a:t>) </a:t>
            </a:r>
            <a:r>
              <a:rPr lang="en-US" sz="2700" dirty="0" err="1">
                <a:cs typeface="Calibri" panose="020F0502020204030204"/>
              </a:rPr>
              <a:t>viestii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kotiin</a:t>
            </a:r>
            <a:endParaRPr lang="en-US" sz="2700" dirty="0">
              <a:cs typeface="Calibri" panose="020F0502020204030204"/>
            </a:endParaRPr>
          </a:p>
          <a:p>
            <a:endParaRPr lang="en-US" sz="3000" b="1" dirty="0">
              <a:cs typeface="Calibri" panose="020F0502020204030204"/>
            </a:endParaRPr>
          </a:p>
          <a:p>
            <a:endParaRPr lang="en-US" sz="3000" b="1" dirty="0"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E55CE-7E75-C4B3-6BD8-96E675DF53D3}"/>
              </a:ext>
            </a:extLst>
          </p:cNvPr>
          <p:cNvSpPr txBox="1"/>
          <p:nvPr/>
        </p:nvSpPr>
        <p:spPr>
          <a:xfrm>
            <a:off x="13235494" y="1223999"/>
            <a:ext cx="4325537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Jos </a:t>
            </a:r>
            <a:r>
              <a:rPr lang="en-US" sz="3600" b="1" dirty="0" err="1">
                <a:cs typeface="Calibri"/>
              </a:rPr>
              <a:t>kiusaaminen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jatkuu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vielä</a:t>
            </a:r>
            <a:endParaRPr lang="en-US" sz="3600" b="1" dirty="0">
              <a:cs typeface="Calibri" panose="020F0502020204030204"/>
            </a:endParaRPr>
          </a:p>
          <a:p>
            <a:r>
              <a:rPr lang="en-US" sz="2700" dirty="0">
                <a:cs typeface="Calibri" panose="020F0502020204030204"/>
              </a:rPr>
              <a:t>1. </a:t>
            </a:r>
            <a:r>
              <a:rPr lang="en-US" sz="2700" dirty="0" err="1">
                <a:cs typeface="Calibri" panose="020F0502020204030204"/>
              </a:rPr>
              <a:t>Keskustelutilaisuus</a:t>
            </a:r>
            <a:r>
              <a:rPr lang="en-US" sz="2700" dirty="0">
                <a:cs typeface="Calibri" panose="020F0502020204030204"/>
              </a:rPr>
              <a:t>: </a:t>
            </a:r>
            <a:r>
              <a:rPr lang="en-US" sz="2700" dirty="0" err="1">
                <a:cs typeface="Calibri" panose="020F0502020204030204"/>
              </a:rPr>
              <a:t>rehtori</a:t>
            </a:r>
            <a:r>
              <a:rPr lang="en-US" sz="2700" dirty="0">
                <a:cs typeface="Calibri" panose="020F0502020204030204"/>
              </a:rPr>
              <a:t>, </a:t>
            </a:r>
            <a:r>
              <a:rPr lang="en-US" sz="2700" dirty="0" err="1">
                <a:cs typeface="Calibri" panose="020F0502020204030204"/>
              </a:rPr>
              <a:t>asianomaiset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oppilaat</a:t>
            </a:r>
            <a:r>
              <a:rPr lang="en-US" sz="2700" dirty="0">
                <a:cs typeface="Calibri" panose="020F0502020204030204"/>
              </a:rPr>
              <a:t>, </a:t>
            </a:r>
            <a:r>
              <a:rPr lang="en-US" sz="2700" dirty="0" err="1">
                <a:cs typeface="Calibri" panose="020F0502020204030204"/>
              </a:rPr>
              <a:t>tarvittavat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oppilashuollon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henkilöt</a:t>
            </a:r>
            <a:r>
              <a:rPr lang="en-US" sz="2700" dirty="0">
                <a:cs typeface="Calibri" panose="020F0502020204030204"/>
              </a:rPr>
              <a:t> ja </a:t>
            </a:r>
            <a:r>
              <a:rPr lang="en-US" sz="2700" dirty="0" err="1">
                <a:cs typeface="Calibri" panose="020F0502020204030204"/>
              </a:rPr>
              <a:t>kiusaamisen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vastainen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tiimi</a:t>
            </a:r>
            <a:endParaRPr lang="en-US" sz="2700" dirty="0">
              <a:cs typeface="Calibri" panose="020F0502020204030204"/>
            </a:endParaRPr>
          </a:p>
          <a:p>
            <a:r>
              <a:rPr lang="en-US" sz="2700" dirty="0">
                <a:cs typeface="Calibri" panose="020F0502020204030204"/>
              </a:rPr>
              <a:t>2. </a:t>
            </a:r>
            <a:r>
              <a:rPr lang="en-US" sz="2700" dirty="0" err="1">
                <a:cs typeface="Calibri" panose="020F0502020204030204"/>
              </a:rPr>
              <a:t>Mahdollisesti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ohjaus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ratkaisukeskeiseen</a:t>
            </a:r>
            <a:r>
              <a:rPr lang="en-US" sz="2700" dirty="0">
                <a:cs typeface="Calibri" panose="020F0502020204030204"/>
              </a:rPr>
              <a:t> </a:t>
            </a:r>
            <a:r>
              <a:rPr lang="en-US" sz="2700" dirty="0" err="1">
                <a:cs typeface="Calibri" panose="020F0502020204030204"/>
              </a:rPr>
              <a:t>ohjauskeskusteluun</a:t>
            </a:r>
            <a:endParaRPr lang="en-US" sz="2700" dirty="0">
              <a:cs typeface="Calibri" panose="020F0502020204030204"/>
            </a:endParaRPr>
          </a:p>
          <a:p>
            <a:endParaRPr lang="en-US" sz="2700" dirty="0">
              <a:cs typeface="Calibri" panose="020F0502020204030204"/>
            </a:endParaRPr>
          </a:p>
          <a:p>
            <a:endParaRPr lang="en-US" sz="2700" dirty="0">
              <a:cs typeface="Calibri" panose="020F0502020204030204"/>
            </a:endParaRPr>
          </a:p>
          <a:p>
            <a:endParaRPr lang="en-US" sz="2700" dirty="0"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81097B-8D24-D1B9-5303-2EA9ACDB4413}"/>
              </a:ext>
            </a:extLst>
          </p:cNvPr>
          <p:cNvSpPr txBox="1"/>
          <p:nvPr/>
        </p:nvSpPr>
        <p:spPr>
          <a:xfrm>
            <a:off x="13235494" y="6822141"/>
            <a:ext cx="4325537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cs typeface="Calibri"/>
              </a:rPr>
              <a:t>Yhteys</a:t>
            </a:r>
            <a:r>
              <a:rPr lang="en-US" sz="3600" b="1" dirty="0">
                <a:cs typeface="Calibri"/>
              </a:rPr>
              <a:t> </a:t>
            </a:r>
            <a:r>
              <a:rPr lang="en-US" sz="3600" b="1" dirty="0" err="1">
                <a:cs typeface="Calibri"/>
              </a:rPr>
              <a:t>poliisiin</a:t>
            </a:r>
            <a:r>
              <a:rPr lang="en-US" sz="3600" b="1" dirty="0">
                <a:cs typeface="Calibri"/>
              </a:rPr>
              <a:t> ja/tai </a:t>
            </a:r>
            <a:r>
              <a:rPr lang="en-US" sz="3600" b="1" dirty="0" err="1">
                <a:cs typeface="Calibri"/>
              </a:rPr>
              <a:t>sosiaalitoimeen</a:t>
            </a:r>
            <a:endParaRPr lang="en-US" sz="3600" b="1" dirty="0">
              <a:cs typeface="Calibri"/>
            </a:endParaRPr>
          </a:p>
          <a:p>
            <a:r>
              <a:rPr lang="en-US" sz="2700" b="1" dirty="0">
                <a:cs typeface="Calibri"/>
              </a:rPr>
              <a:t>• </a:t>
            </a:r>
            <a:r>
              <a:rPr lang="en-US" sz="2700" dirty="0" err="1">
                <a:cs typeface="Calibri"/>
              </a:rPr>
              <a:t>Kiusaamisen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täyttäessä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rikoksen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err="1">
                <a:cs typeface="Calibri"/>
              </a:rPr>
              <a:t>tunnusmerkit</a:t>
            </a:r>
            <a:endParaRPr lang="en-US" sz="2700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9A2AEDB-B223-48C8-984D-F7EF974A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6" y="393005"/>
            <a:ext cx="1571712" cy="22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9EB4AEE-4535-4176-B0D8-5BAD6B9744AA}"/>
              </a:ext>
            </a:extLst>
          </p:cNvPr>
          <p:cNvSpPr txBox="1"/>
          <p:nvPr/>
        </p:nvSpPr>
        <p:spPr>
          <a:xfrm>
            <a:off x="1367986" y="883637"/>
            <a:ext cx="31450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700" dirty="0"/>
              <a:t>SAMMON KOULUN </a:t>
            </a:r>
          </a:p>
          <a:p>
            <a:pPr algn="ctr"/>
            <a:r>
              <a:rPr lang="fi-FI" sz="2700" dirty="0"/>
              <a:t>Kiusaamisen vastainen malli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A0B8DD7-C57E-42A5-AE82-B599D3E47E26}"/>
              </a:ext>
            </a:extLst>
          </p:cNvPr>
          <p:cNvSpPr txBox="1"/>
          <p:nvPr/>
        </p:nvSpPr>
        <p:spPr>
          <a:xfrm>
            <a:off x="2117375" y="2633864"/>
            <a:ext cx="98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3FFF94F-9D59-4ADB-B638-C284E5E9BB94}"/>
              </a:ext>
            </a:extLst>
          </p:cNvPr>
          <p:cNvSpPr txBox="1"/>
          <p:nvPr/>
        </p:nvSpPr>
        <p:spPr>
          <a:xfrm>
            <a:off x="6349988" y="1740271"/>
            <a:ext cx="98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B9C4307E-BC0E-42D1-BE27-AC0B5A1E8DE9}"/>
              </a:ext>
            </a:extLst>
          </p:cNvPr>
          <p:cNvSpPr txBox="1"/>
          <p:nvPr/>
        </p:nvSpPr>
        <p:spPr>
          <a:xfrm>
            <a:off x="10567669" y="959437"/>
            <a:ext cx="98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accent2">
                    <a:lumMod val="75000"/>
                  </a:schemeClr>
                </a:solidFill>
              </a:rPr>
              <a:t>3.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1DEC35A-86BE-4B5C-919E-2BB6B0EDFBD6}"/>
              </a:ext>
            </a:extLst>
          </p:cNvPr>
          <p:cNvSpPr txBox="1"/>
          <p:nvPr/>
        </p:nvSpPr>
        <p:spPr>
          <a:xfrm>
            <a:off x="14623285" y="499796"/>
            <a:ext cx="98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accent2">
                    <a:lumMod val="75000"/>
                  </a:schemeClr>
                </a:solidFill>
              </a:rPr>
              <a:t>4.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CD2D7FB-0CD4-4E80-9A53-3B04C26EB9EF}"/>
              </a:ext>
            </a:extLst>
          </p:cNvPr>
          <p:cNvSpPr txBox="1"/>
          <p:nvPr/>
        </p:nvSpPr>
        <p:spPr>
          <a:xfrm>
            <a:off x="14781860" y="6141503"/>
            <a:ext cx="986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accent2">
                    <a:lumMod val="75000"/>
                  </a:schemeClr>
                </a:solidFill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156573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D2DF60-C047-7F73-45D7-660FE9F18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4668" y="2661498"/>
            <a:ext cx="9581130" cy="703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3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9C4FF59-D8CD-F356-0206-76A151CC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08" y="978159"/>
            <a:ext cx="15773400" cy="1386840"/>
          </a:xfrm>
        </p:spPr>
        <p:txBody>
          <a:bodyPr>
            <a:normAutofit/>
          </a:bodyPr>
          <a:lstStyle/>
          <a:p>
            <a:r>
              <a:rPr lang="fi-FI" sz="8100" i="1" dirty="0">
                <a:ea typeface="Calibri"/>
                <a:cs typeface="Calibri"/>
              </a:rPr>
              <a:t>  </a:t>
            </a:r>
            <a:r>
              <a:rPr lang="fi-FI" sz="6000" dirty="0">
                <a:ea typeface="Calibri"/>
                <a:cs typeface="Calibri"/>
              </a:rPr>
              <a:t> Opetussuunnitelmalliset muutokset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59C5312-E6DA-E5BE-96E4-7E22DF549F30}"/>
              </a:ext>
            </a:extLst>
          </p:cNvPr>
          <p:cNvSpPr/>
          <p:nvPr/>
        </p:nvSpPr>
        <p:spPr>
          <a:xfrm>
            <a:off x="-201364" y="0"/>
            <a:ext cx="6762481" cy="10287000"/>
          </a:xfrm>
          <a:custGeom>
            <a:avLst/>
            <a:gdLst/>
            <a:ahLst/>
            <a:cxnLst/>
            <a:rect l="l" t="t" r="r" b="b"/>
            <a:pathLst>
              <a:path w="1781065" h="2709333">
                <a:moveTo>
                  <a:pt x="0" y="0"/>
                </a:moveTo>
                <a:lnTo>
                  <a:pt x="1781065" y="0"/>
                </a:lnTo>
                <a:lnTo>
                  <a:pt x="1781065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912E39A-DC0B-7BDD-2D53-FEFA082948B5}"/>
              </a:ext>
            </a:extLst>
          </p:cNvPr>
          <p:cNvSpPr txBox="1"/>
          <p:nvPr/>
        </p:nvSpPr>
        <p:spPr>
          <a:xfrm>
            <a:off x="8030688" y="2805545"/>
            <a:ext cx="942603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​</a:t>
            </a:r>
            <a:r>
              <a:rPr lang="fi-FI" sz="2600" dirty="0">
                <a:latin typeface="Calibri"/>
                <a:ea typeface="Arial"/>
                <a:cs typeface="Arial"/>
                <a:hlinkClick r:id="rId2"/>
              </a:rPr>
              <a:t>Sammon koulun opetussuunnitelma</a:t>
            </a:r>
            <a:endParaRPr lang="fi-FI" sz="2600" dirty="0">
              <a:latin typeface="Calibri"/>
              <a:ea typeface="Arial"/>
              <a:cs typeface="Arial"/>
            </a:endParaRPr>
          </a:p>
          <a:p>
            <a:pPr rtl="0"/>
            <a:r>
              <a:rPr lang="fi-FI" sz="2600" dirty="0">
                <a:latin typeface="Calibri"/>
                <a:ea typeface="Arial"/>
                <a:cs typeface="Arial"/>
              </a:rPr>
              <a:t>Perusopetuksen tuntijaot</a:t>
            </a:r>
          </a:p>
          <a:p>
            <a:pPr lvl="2" rtl="0"/>
            <a:endParaRPr lang="fi-FI" sz="2600" dirty="0">
              <a:latin typeface="Calibri"/>
              <a:ea typeface="Arial"/>
              <a:cs typeface="Arial"/>
            </a:endParaRPr>
          </a:p>
          <a:p>
            <a:pPr lvl="0" rtl="0"/>
            <a:r>
              <a:rPr lang="fi-FI" sz="2600" dirty="0">
                <a:latin typeface="Calibri"/>
                <a:cs typeface="Arial"/>
              </a:rPr>
              <a:t>Tuntijakomuutos yläkoulun perustuntijakoon</a:t>
            </a:r>
          </a:p>
          <a:p>
            <a:pPr marL="457200" lvl="0" indent="-457200" rtl="0">
              <a:buFont typeface="Wingdings"/>
              <a:buChar char="Ø"/>
            </a:pPr>
            <a:r>
              <a:rPr lang="fi-FI" sz="2600" dirty="0">
                <a:latin typeface="Calibri"/>
                <a:cs typeface="Arial"/>
              </a:rPr>
              <a:t>7.lk äidinkieli ja kirjallisuus 1h lisäys</a:t>
            </a:r>
          </a:p>
          <a:p>
            <a:pPr marL="457200" lvl="0" indent="-457200" rtl="0">
              <a:buFont typeface="Wingdings"/>
              <a:buChar char="Ø"/>
            </a:pPr>
            <a:r>
              <a:rPr lang="fi-FI" sz="2600" dirty="0">
                <a:latin typeface="Calibri"/>
                <a:cs typeface="Arial"/>
              </a:rPr>
              <a:t>9 </a:t>
            </a:r>
            <a:r>
              <a:rPr lang="fi-FI" sz="2600" dirty="0" err="1">
                <a:latin typeface="Calibri"/>
                <a:cs typeface="Arial"/>
              </a:rPr>
              <a:t>lk</a:t>
            </a:r>
            <a:r>
              <a:rPr lang="fi-FI" sz="2600" dirty="0">
                <a:latin typeface="Calibri"/>
                <a:cs typeface="Arial"/>
              </a:rPr>
              <a:t> B1-kieli (ruotsi) 1h lisäys</a:t>
            </a:r>
          </a:p>
          <a:p>
            <a:pPr marL="457200" lvl="0" indent="-457200" rtl="0">
              <a:buFont typeface="Wingdings"/>
              <a:buChar char="Ø"/>
            </a:pPr>
            <a:endParaRPr lang="fi-FI" sz="2600" dirty="0">
              <a:latin typeface="Calibri"/>
              <a:cs typeface="Arial"/>
            </a:endParaRPr>
          </a:p>
          <a:p>
            <a:pPr marL="457200" lvl="0" indent="-457200" rtl="0">
              <a:buFont typeface="Wingdings"/>
              <a:buChar char="Ø"/>
            </a:pPr>
            <a:endParaRPr lang="fi-FI" sz="2600" dirty="0">
              <a:cs typeface="Arial"/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1DF6D41-DE7D-4CCE-8FAE-DFD62366A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r="14381"/>
          <a:stretch/>
        </p:blipFill>
        <p:spPr>
          <a:xfrm>
            <a:off x="167269" y="2249939"/>
            <a:ext cx="5883939" cy="49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1731" y="0"/>
            <a:ext cx="5066270" cy="10287000"/>
            <a:chOff x="0" y="0"/>
            <a:chExt cx="1334326" cy="270933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4326" cy="2709333"/>
            </a:xfrm>
            <a:custGeom>
              <a:avLst/>
              <a:gdLst/>
              <a:ahLst/>
              <a:cxnLst/>
              <a:rect l="l" t="t" r="r" b="b"/>
              <a:pathLst>
                <a:path w="1334326" h="2709333">
                  <a:moveTo>
                    <a:pt x="0" y="0"/>
                  </a:moveTo>
                  <a:lnTo>
                    <a:pt x="1334326" y="0"/>
                  </a:lnTo>
                  <a:lnTo>
                    <a:pt x="13343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44356" y="1915298"/>
            <a:ext cx="5375189" cy="6456405"/>
            <a:chOff x="0" y="0"/>
            <a:chExt cx="7166919" cy="86085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2248" r="22248"/>
            <a:stretch>
              <a:fillRect/>
            </a:stretch>
          </p:blipFill>
          <p:spPr>
            <a:xfrm>
              <a:off x="0" y="0"/>
              <a:ext cx="7166919" cy="860854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1021" b="750"/>
          <a:stretch>
            <a:fillRect/>
          </a:stretch>
        </p:blipFill>
        <p:spPr>
          <a:xfrm>
            <a:off x="15525741" y="254634"/>
            <a:ext cx="2556573" cy="983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r="2084" b="1847"/>
          <a:stretch>
            <a:fillRect/>
          </a:stretch>
        </p:blipFill>
        <p:spPr>
          <a:xfrm>
            <a:off x="364170" y="9529818"/>
            <a:ext cx="1847001" cy="4674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5112" y="2370417"/>
            <a:ext cx="10020300" cy="10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endParaRPr lang="fi-FI" sz="4001" dirty="0">
              <a:latin typeface="Calibri"/>
              <a:ea typeface="Open Sans"/>
              <a:cs typeface="Calibri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fi-FI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2021092" y="879620"/>
            <a:ext cx="14291354" cy="91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7001" dirty="0" err="1">
                <a:solidFill>
                  <a:srgbClr val="000000"/>
                </a:solidFill>
                <a:latin typeface="+mj-lt"/>
              </a:rPr>
              <a:t>Kännykkäkäytänteet</a:t>
            </a:r>
            <a:endParaRPr lang="fi-FI" sz="7001" dirty="0">
              <a:latin typeface="+mj-lt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F213E3E-D3ED-4A02-8769-D5E62ACEBFC6}"/>
              </a:ext>
            </a:extLst>
          </p:cNvPr>
          <p:cNvSpPr/>
          <p:nvPr/>
        </p:nvSpPr>
        <p:spPr>
          <a:xfrm>
            <a:off x="1287671" y="2314040"/>
            <a:ext cx="8021589" cy="564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12" indent="-228612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i-FI" sz="2801" dirty="0">
                <a:solidFill>
                  <a:prstClr val="black"/>
                </a:solidFill>
                <a:cs typeface="Calibri"/>
              </a:rPr>
              <a:t>Tampereella on otettu käyttöön ns. vahvan ohjaamisen malli oppilaiden koulupäivän aikaiseen puhelimen käyttöön</a:t>
            </a:r>
          </a:p>
          <a:p>
            <a:pPr marL="228612" indent="-228612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i-FI" sz="2801" dirty="0">
                <a:solidFill>
                  <a:prstClr val="black"/>
                </a:solidFill>
                <a:cs typeface="Calibri"/>
              </a:rPr>
              <a:t>Sammossa toimintatapa on ollut käytössä jo viime lukuvuonnakin</a:t>
            </a:r>
          </a:p>
          <a:p>
            <a:pPr marL="228612" indent="-228612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i-FI" sz="2801" dirty="0">
                <a:solidFill>
                  <a:prstClr val="black"/>
                </a:solidFill>
                <a:cs typeface="Calibri"/>
              </a:rPr>
              <a:t>Tunnin alkaessa oppilas laittaa kännykkänsä joko reppuunsa tai vie sen "kännykkälaatikkoon"</a:t>
            </a:r>
          </a:p>
          <a:p>
            <a:pPr marL="228612" indent="-228612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i-FI" sz="2801" dirty="0">
                <a:solidFill>
                  <a:prstClr val="black"/>
                </a:solidFill>
                <a:cs typeface="Calibri"/>
              </a:rPr>
              <a:t>Oppitunnilla puhelinta käytetään vain oppimisen tukena ja opettajan ohjauksessa</a:t>
            </a:r>
          </a:p>
          <a:p>
            <a:pPr marL="228612" indent="-228612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i-FI" sz="2801" dirty="0">
                <a:solidFill>
                  <a:prstClr val="black"/>
                </a:solidFill>
                <a:cs typeface="Calibri"/>
              </a:rPr>
              <a:t>Jos oppilas käyttää puhelintaan oppituntia häiritsevästi, eikä pistä sitä kehotuksista huolimatta pois, on opettajalla oikeus ottaa se haltuun oppituntia häiritsevänä esineenä</a:t>
            </a:r>
          </a:p>
        </p:txBody>
      </p:sp>
    </p:spTree>
    <p:extLst>
      <p:ext uri="{BB962C8B-B14F-4D97-AF65-F5344CB8AC3E}">
        <p14:creationId xmlns:p14="http://schemas.microsoft.com/office/powerpoint/2010/main" val="242040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8F548CAC8AC748BE91832273A73776" ma:contentTypeVersion="17" ma:contentTypeDescription="Luo uusi asiakirja." ma:contentTypeScope="" ma:versionID="3dddfc6bba258ed2249a7829f515a427">
  <xsd:schema xmlns:xsd="http://www.w3.org/2001/XMLSchema" xmlns:xs="http://www.w3.org/2001/XMLSchema" xmlns:p="http://schemas.microsoft.com/office/2006/metadata/properties" xmlns:ns1="http://schemas.microsoft.com/sharepoint/v3" xmlns:ns3="6b03e852-f4d2-4e9c-adcf-43aea16461a6" xmlns:ns4="6bc06a6c-06ce-4f9b-828b-ec8d9a5625a0" targetNamespace="http://schemas.microsoft.com/office/2006/metadata/properties" ma:root="true" ma:fieldsID="43a548567e544ef282a9093ad1a63e41" ns1:_="" ns3:_="" ns4:_="">
    <xsd:import namespace="http://schemas.microsoft.com/sharepoint/v3"/>
    <xsd:import namespace="6b03e852-f4d2-4e9c-adcf-43aea16461a6"/>
    <xsd:import namespace="6bc06a6c-06ce-4f9b-828b-ec8d9a5625a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3e852-f4d2-4e9c-adcf-43aea1646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06a6c-06ce-4f9b-828b-ec8d9a562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617D69-B014-4ADA-A91B-E3EE02431F87}">
  <ds:schemaRefs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6bc06a6c-06ce-4f9b-828b-ec8d9a5625a0"/>
    <ds:schemaRef ds:uri="http://purl.org/dc/elements/1.1/"/>
    <ds:schemaRef ds:uri="http://schemas.openxmlformats.org/package/2006/metadata/core-properties"/>
    <ds:schemaRef ds:uri="6b03e852-f4d2-4e9c-adcf-43aea16461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2C91D3-6378-49A2-9D98-18FAFAF177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824E73-4AC6-4404-9818-A02BF7156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03e852-f4d2-4e9c-adcf-43aea16461a6"/>
    <ds:schemaRef ds:uri="6bc06a6c-06ce-4f9b-828b-ec8d9a562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Mukautettu</PresentationFormat>
  <Paragraphs>166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Open Sans</vt:lpstr>
      <vt:lpstr>Wingdings</vt:lpstr>
      <vt:lpstr>Courier New</vt:lpstr>
      <vt:lpstr>Calibri</vt:lpstr>
      <vt:lpstr>Arial</vt:lpstr>
      <vt:lpstr>Office Theme</vt:lpstr>
      <vt:lpstr>PowerPoint-esitys</vt:lpstr>
      <vt:lpstr>Rehtoreiden työnjako</vt:lpstr>
      <vt:lpstr>Sampo lukuina  lv 2024-25</vt:lpstr>
      <vt:lpstr>PowerPoint-esitys</vt:lpstr>
      <vt:lpstr>Perusopetuksen painopisteet</vt:lpstr>
      <vt:lpstr>Sammon koulun lukuvuoden painopisteet</vt:lpstr>
      <vt:lpstr>PowerPoint-esitys</vt:lpstr>
      <vt:lpstr>   Opetussuunnitelmalliset muutokset</vt:lpstr>
      <vt:lpstr>PowerPoint-esitys</vt:lpstr>
      <vt:lpstr>PowerPoint-esitys</vt:lpstr>
      <vt:lpstr>PowerPoint-esitys</vt:lpstr>
      <vt:lpstr>PowerPoint-esitys</vt:lpstr>
      <vt:lpstr>   Toiveita huoltajille: </vt:lpstr>
      <vt:lpstr>PowerPoint-esitys</vt:lpstr>
      <vt:lpstr>   </vt:lpstr>
      <vt:lpstr>   </vt:lpstr>
      <vt:lpstr> 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Tan Minimalist Company Presentation</dc:title>
  <dc:creator>Viherkari Maija</dc:creator>
  <cp:lastModifiedBy>Pitkänen Panu</cp:lastModifiedBy>
  <cp:revision>41</cp:revision>
  <dcterms:created xsi:type="dcterms:W3CDTF">2006-08-16T00:00:00Z</dcterms:created>
  <dcterms:modified xsi:type="dcterms:W3CDTF">2024-09-04T13:15:03Z</dcterms:modified>
  <dc:identifier>DAFLo7aT-Ao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0x010100868F548CAC8AC748BE91832273A73776</vt:lpwstr>
  </property>
  <property fmtid="{D5CDD505-2E9C-101B-9397-08002B2CF9AE}" pid="3" name="Order">
    <vt:r8>39100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