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7" r:id="rId4"/>
    <p:sldMasterId id="2147483721" r:id="rId5"/>
    <p:sldMasterId id="2147483712" r:id="rId6"/>
    <p:sldMasterId id="2147483707" r:id="rId7"/>
    <p:sldMasterId id="2147483705" r:id="rId8"/>
  </p:sldMasterIdLst>
  <p:notesMasterIdLst>
    <p:notesMasterId r:id="rId25"/>
  </p:notesMasterIdLst>
  <p:handoutMasterIdLst>
    <p:handoutMasterId r:id="rId26"/>
  </p:handoutMasterIdLst>
  <p:sldIdLst>
    <p:sldId id="296" r:id="rId9"/>
    <p:sldId id="321" r:id="rId10"/>
    <p:sldId id="319" r:id="rId11"/>
    <p:sldId id="323" r:id="rId12"/>
    <p:sldId id="327" r:id="rId13"/>
    <p:sldId id="306" r:id="rId14"/>
    <p:sldId id="328" r:id="rId15"/>
    <p:sldId id="329" r:id="rId16"/>
    <p:sldId id="308" r:id="rId17"/>
    <p:sldId id="324" r:id="rId18"/>
    <p:sldId id="312" r:id="rId19"/>
    <p:sldId id="322" r:id="rId20"/>
    <p:sldId id="326" r:id="rId21"/>
    <p:sldId id="315" r:id="rId22"/>
    <p:sldId id="325" r:id="rId23"/>
    <p:sldId id="318" r:id="rId24"/>
  </p:sldIdLst>
  <p:sldSz cx="12192000" cy="6858000"/>
  <p:notesSz cx="6669088" cy="9872663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48551-1F89-4868-B631-FF4B19503AAF}" v="68" dt="2024-10-28T18:23:17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0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E9480-7F29-4A1D-8730-F0CBA462446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fi-FI"/>
        </a:p>
      </dgm:t>
    </dgm:pt>
    <dgm:pt modelId="{EC0D5874-098E-4A16-AA2B-8B052770F91D}">
      <dgm:prSet phldrT="[Teksti]"/>
      <dgm:spPr/>
      <dgm:t>
        <a:bodyPr rtlCol="0"/>
        <a:lstStyle/>
        <a:p>
          <a:pPr rtl="0"/>
          <a:r>
            <a:rPr lang="en-gb"/>
            <a:t>General upper secondary education</a:t>
          </a:r>
        </a:p>
      </dgm:t>
    </dgm:pt>
    <dgm:pt modelId="{6577E116-5612-4D8C-9D71-D60F980D34BF}" type="parTrans" cxnId="{962E6686-8A1E-4AE0-8EC5-D4D22A599685}">
      <dgm:prSet/>
      <dgm:spPr/>
      <dgm:t>
        <a:bodyPr rtlCol="0"/>
        <a:lstStyle/>
        <a:p>
          <a:pPr rtl="0"/>
          <a:endParaRPr lang="fi-FI"/>
        </a:p>
      </dgm:t>
    </dgm:pt>
    <dgm:pt modelId="{64C64007-9D9F-4C40-9FD5-B49DEB238E3F}" type="sibTrans" cxnId="{962E6686-8A1E-4AE0-8EC5-D4D22A599685}">
      <dgm:prSet/>
      <dgm:spPr/>
      <dgm:t>
        <a:bodyPr rtlCol="0"/>
        <a:lstStyle/>
        <a:p>
          <a:pPr rtl="0"/>
          <a:endParaRPr lang="fi-FI"/>
        </a:p>
      </dgm:t>
    </dgm:pt>
    <dgm:pt modelId="{E5F83B16-7541-4E8B-9FB5-6AA9E0794DB4}">
      <dgm:prSet phldrT="[Teksti]"/>
      <dgm:spPr/>
      <dgm:t>
        <a:bodyPr rtlCol="0"/>
        <a:lstStyle/>
        <a:p>
          <a:pPr rtl="0"/>
          <a:r>
            <a:rPr lang="en-gb"/>
            <a:t>Vocational qualification (upper secondary-school graduate based)</a:t>
          </a:r>
        </a:p>
      </dgm:t>
    </dgm:pt>
    <dgm:pt modelId="{65AC88BB-5658-45F9-8912-62C5A5B27EBC}" type="parTrans" cxnId="{DC8AAD44-DB58-4B1F-81E1-95829BD91B4F}">
      <dgm:prSet/>
      <dgm:spPr/>
      <dgm:t>
        <a:bodyPr rtlCol="0"/>
        <a:lstStyle/>
        <a:p>
          <a:pPr rtl="0"/>
          <a:endParaRPr lang="fi-FI"/>
        </a:p>
      </dgm:t>
    </dgm:pt>
    <dgm:pt modelId="{96910000-A096-4D68-B8F1-A4360309AEB1}" type="sibTrans" cxnId="{DC8AAD44-DB58-4B1F-81E1-95829BD91B4F}">
      <dgm:prSet/>
      <dgm:spPr/>
      <dgm:t>
        <a:bodyPr rtlCol="0"/>
        <a:lstStyle/>
        <a:p>
          <a:pPr rtl="0"/>
          <a:endParaRPr lang="fi-FI"/>
        </a:p>
      </dgm:t>
    </dgm:pt>
    <dgm:pt modelId="{B7B00163-8224-40F7-B251-378435AEF8F2}">
      <dgm:prSet phldrT="[Teksti]"/>
      <dgm:spPr/>
      <dgm:t>
        <a:bodyPr rtlCol="0"/>
        <a:lstStyle/>
        <a:p>
          <a:pPr rtl="0"/>
          <a:r>
            <a:rPr lang="en-gb"/>
            <a:t>University of Applied Sciences</a:t>
          </a:r>
        </a:p>
      </dgm:t>
    </dgm:pt>
    <dgm:pt modelId="{AB4F9643-FC13-4301-B4B1-657703899879}" type="parTrans" cxnId="{F5239DAD-D5A8-4600-9026-FDBD713FF666}">
      <dgm:prSet/>
      <dgm:spPr/>
      <dgm:t>
        <a:bodyPr rtlCol="0"/>
        <a:lstStyle/>
        <a:p>
          <a:pPr rtl="0"/>
          <a:endParaRPr lang="fi-FI"/>
        </a:p>
      </dgm:t>
    </dgm:pt>
    <dgm:pt modelId="{DFBF911F-84A8-48AA-953C-EF807EDA9740}" type="sibTrans" cxnId="{F5239DAD-D5A8-4600-9026-FDBD713FF666}">
      <dgm:prSet/>
      <dgm:spPr/>
      <dgm:t>
        <a:bodyPr rtlCol="0"/>
        <a:lstStyle/>
        <a:p>
          <a:pPr rtl="0"/>
          <a:endParaRPr lang="fi-FI"/>
        </a:p>
      </dgm:t>
    </dgm:pt>
    <dgm:pt modelId="{C335D338-0727-40BD-A66E-521B30EE4178}">
      <dgm:prSet phldrT="[Teksti]"/>
      <dgm:spPr/>
      <dgm:t>
        <a:bodyPr rtlCol="0"/>
        <a:lstStyle/>
        <a:p>
          <a:pPr rtl="0"/>
          <a:r>
            <a:rPr lang="en-gb"/>
            <a:t>Vocational upper secondary qualification</a:t>
          </a:r>
        </a:p>
      </dgm:t>
    </dgm:pt>
    <dgm:pt modelId="{BC4EDD73-D802-4ED1-A9F0-8F89F6AB3FE5}" type="parTrans" cxnId="{40C05482-AC67-48FB-BB43-0621B3021289}">
      <dgm:prSet/>
      <dgm:spPr/>
      <dgm:t>
        <a:bodyPr rtlCol="0"/>
        <a:lstStyle/>
        <a:p>
          <a:pPr rtl="0"/>
          <a:endParaRPr lang="fi-FI"/>
        </a:p>
      </dgm:t>
    </dgm:pt>
    <dgm:pt modelId="{3F1114A2-7EC0-43DB-972A-716DB68074E6}" type="sibTrans" cxnId="{40C05482-AC67-48FB-BB43-0621B3021289}">
      <dgm:prSet/>
      <dgm:spPr/>
      <dgm:t>
        <a:bodyPr rtlCol="0"/>
        <a:lstStyle/>
        <a:p>
          <a:pPr rtl="0"/>
          <a:endParaRPr lang="fi-FI"/>
        </a:p>
      </dgm:t>
    </dgm:pt>
    <dgm:pt modelId="{AEEB7DA6-101D-4464-A2E4-0B231DE56628}">
      <dgm:prSet phldrT="[Teksti]"/>
      <dgm:spPr/>
      <dgm:t>
        <a:bodyPr rtlCol="0"/>
        <a:lstStyle/>
        <a:p>
          <a:pPr rtl="0"/>
          <a:r>
            <a:rPr lang="en-gb"/>
            <a:t>Work</a:t>
          </a:r>
        </a:p>
      </dgm:t>
    </dgm:pt>
    <dgm:pt modelId="{FECB9E97-5A6F-4077-8D33-0105A143F245}" type="parTrans" cxnId="{496DAD01-F44A-430B-8CB3-8F782B48496A}">
      <dgm:prSet/>
      <dgm:spPr/>
      <dgm:t>
        <a:bodyPr rtlCol="0"/>
        <a:lstStyle/>
        <a:p>
          <a:pPr rtl="0"/>
          <a:endParaRPr lang="fi-FI"/>
        </a:p>
      </dgm:t>
    </dgm:pt>
    <dgm:pt modelId="{DF8C404E-D985-4514-9DBE-DD931968BD04}" type="sibTrans" cxnId="{496DAD01-F44A-430B-8CB3-8F782B48496A}">
      <dgm:prSet/>
      <dgm:spPr/>
      <dgm:t>
        <a:bodyPr rtlCol="0"/>
        <a:lstStyle/>
        <a:p>
          <a:pPr rtl="0"/>
          <a:endParaRPr lang="fi-FI"/>
        </a:p>
      </dgm:t>
    </dgm:pt>
    <dgm:pt modelId="{24B31FF4-272E-4007-B8E0-EA0F3E0BD07E}">
      <dgm:prSet phldrT="[Teksti]"/>
      <dgm:spPr/>
      <dgm:t>
        <a:bodyPr rtlCol="0"/>
        <a:lstStyle/>
        <a:p>
          <a:pPr rtl="0"/>
          <a:r>
            <a:rPr lang="en-gb"/>
            <a:t>Further vocational qualification, specialist vocational qualification</a:t>
          </a:r>
        </a:p>
      </dgm:t>
    </dgm:pt>
    <dgm:pt modelId="{2ACED30B-6D15-4BF4-AAC1-916F3E9863B8}" type="parTrans" cxnId="{BCCF2E06-3A62-42BA-AA30-BAEE41A7A32C}">
      <dgm:prSet/>
      <dgm:spPr/>
      <dgm:t>
        <a:bodyPr rtlCol="0"/>
        <a:lstStyle/>
        <a:p>
          <a:pPr rtl="0"/>
          <a:endParaRPr lang="fi-FI"/>
        </a:p>
      </dgm:t>
    </dgm:pt>
    <dgm:pt modelId="{826A8D77-2C37-4A7B-B71B-3B44C32D890C}" type="sibTrans" cxnId="{BCCF2E06-3A62-42BA-AA30-BAEE41A7A32C}">
      <dgm:prSet/>
      <dgm:spPr/>
      <dgm:t>
        <a:bodyPr rtlCol="0"/>
        <a:lstStyle/>
        <a:p>
          <a:pPr rtl="0"/>
          <a:endParaRPr lang="fi-FI"/>
        </a:p>
      </dgm:t>
    </dgm:pt>
    <dgm:pt modelId="{610D5B53-6E55-4621-B159-8D9B89021FFC}">
      <dgm:prSet/>
      <dgm:spPr/>
      <dgm:t>
        <a:bodyPr rtlCol="0"/>
        <a:lstStyle/>
        <a:p>
          <a:pPr rtl="0"/>
          <a:r>
            <a:rPr lang="en-gb"/>
            <a:t>University of Applied Sciences</a:t>
          </a:r>
        </a:p>
      </dgm:t>
    </dgm:pt>
    <dgm:pt modelId="{17D0BFA0-A278-474B-A34A-2809BFD9CAEF}" type="parTrans" cxnId="{10D0F7F3-DB54-45AE-9012-267D48B78A0E}">
      <dgm:prSet/>
      <dgm:spPr/>
      <dgm:t>
        <a:bodyPr rtlCol="0"/>
        <a:lstStyle/>
        <a:p>
          <a:pPr rtl="0"/>
          <a:endParaRPr lang="fi-FI"/>
        </a:p>
      </dgm:t>
    </dgm:pt>
    <dgm:pt modelId="{53B72387-DE1B-4E66-9C17-12299B4B123E}" type="sibTrans" cxnId="{10D0F7F3-DB54-45AE-9012-267D48B78A0E}">
      <dgm:prSet/>
      <dgm:spPr/>
      <dgm:t>
        <a:bodyPr rtlCol="0"/>
        <a:lstStyle/>
        <a:p>
          <a:pPr rtl="0"/>
          <a:endParaRPr lang="fi-FI"/>
        </a:p>
      </dgm:t>
    </dgm:pt>
    <dgm:pt modelId="{9A92C6D1-DFA6-4D45-AD3D-7C66BF59D42D}">
      <dgm:prSet/>
      <dgm:spPr/>
      <dgm:t>
        <a:bodyPr rtlCol="0"/>
        <a:lstStyle/>
        <a:p>
          <a:pPr rtl="0"/>
          <a:r>
            <a:rPr lang="en-gb"/>
            <a:t>Universities</a:t>
          </a:r>
        </a:p>
      </dgm:t>
    </dgm:pt>
    <dgm:pt modelId="{0D5B349D-690C-49EB-AFD1-9D81C0AFA073}" type="parTrans" cxnId="{B0FCB0A3-4518-41E6-968F-4B282C67023E}">
      <dgm:prSet/>
      <dgm:spPr/>
      <dgm:t>
        <a:bodyPr rtlCol="0"/>
        <a:lstStyle/>
        <a:p>
          <a:pPr rtl="0"/>
          <a:endParaRPr lang="fi-FI"/>
        </a:p>
      </dgm:t>
    </dgm:pt>
    <dgm:pt modelId="{2650C73C-4EBE-4B2D-A970-2F420C48FA17}" type="sibTrans" cxnId="{B0FCB0A3-4518-41E6-968F-4B282C67023E}">
      <dgm:prSet/>
      <dgm:spPr/>
      <dgm:t>
        <a:bodyPr rtlCol="0"/>
        <a:lstStyle/>
        <a:p>
          <a:pPr rtl="0"/>
          <a:endParaRPr lang="fi-FI"/>
        </a:p>
      </dgm:t>
    </dgm:pt>
    <dgm:pt modelId="{65E7C3FC-B96F-492D-8DFA-5443D783E05F}">
      <dgm:prSet/>
      <dgm:spPr/>
      <dgm:t>
        <a:bodyPr rtlCol="0"/>
        <a:lstStyle/>
        <a:p>
          <a:pPr rtl="0"/>
          <a:r>
            <a:rPr lang="en-gb">
              <a:solidFill>
                <a:schemeClr val="tx1"/>
              </a:solidFill>
            </a:rPr>
            <a:t>Universities</a:t>
          </a:r>
        </a:p>
      </dgm:t>
    </dgm:pt>
    <dgm:pt modelId="{C136DD8B-6A62-4AAB-A0A8-AB9F4FC79DF5}" type="parTrans" cxnId="{703B1E3A-B8A0-4BAE-A4CF-7FC942F3089D}">
      <dgm:prSet/>
      <dgm:spPr/>
      <dgm:t>
        <a:bodyPr rtlCol="0"/>
        <a:lstStyle/>
        <a:p>
          <a:pPr rtl="0"/>
          <a:endParaRPr lang="en-GB"/>
        </a:p>
      </dgm:t>
    </dgm:pt>
    <dgm:pt modelId="{20E0EDDF-37EF-4D88-9ADF-786B9503A7CA}" type="sibTrans" cxnId="{703B1E3A-B8A0-4BAE-A4CF-7FC942F3089D}">
      <dgm:prSet/>
      <dgm:spPr/>
      <dgm:t>
        <a:bodyPr rtlCol="0"/>
        <a:lstStyle/>
        <a:p>
          <a:pPr rtl="0"/>
          <a:endParaRPr lang="en-GB"/>
        </a:p>
      </dgm:t>
    </dgm:pt>
    <dgm:pt modelId="{89B53392-F8E4-4907-8D2C-395424D2F0AF}" type="pres">
      <dgm:prSet presAssocID="{881E9480-7F29-4A1D-8730-F0CBA46244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DD954E-7B9F-4529-83FD-062CCD786C71}" type="pres">
      <dgm:prSet presAssocID="{EC0D5874-098E-4A16-AA2B-8B052770F91D}" presName="root" presStyleCnt="0"/>
      <dgm:spPr/>
    </dgm:pt>
    <dgm:pt modelId="{412BC561-CB88-43CF-9D7C-DB983A8F5545}" type="pres">
      <dgm:prSet presAssocID="{EC0D5874-098E-4A16-AA2B-8B052770F91D}" presName="rootComposite" presStyleCnt="0"/>
      <dgm:spPr/>
    </dgm:pt>
    <dgm:pt modelId="{C9171DB7-6950-476C-9B5F-E2D2AE856B33}" type="pres">
      <dgm:prSet presAssocID="{EC0D5874-098E-4A16-AA2B-8B052770F91D}" presName="rootText" presStyleLbl="node1" presStyleIdx="0" presStyleCnt="2" custScaleX="77241" custScaleY="76684"/>
      <dgm:spPr/>
    </dgm:pt>
    <dgm:pt modelId="{2C9ABBB6-A0B7-49DA-8218-FC34E56B3AD0}" type="pres">
      <dgm:prSet presAssocID="{EC0D5874-098E-4A16-AA2B-8B052770F91D}" presName="rootConnector" presStyleLbl="node1" presStyleIdx="0" presStyleCnt="2"/>
      <dgm:spPr/>
    </dgm:pt>
    <dgm:pt modelId="{0D968455-5CA8-4239-A67F-6569B0ADF990}" type="pres">
      <dgm:prSet presAssocID="{EC0D5874-098E-4A16-AA2B-8B052770F91D}" presName="childShape" presStyleCnt="0"/>
      <dgm:spPr/>
    </dgm:pt>
    <dgm:pt modelId="{6DBCD2EE-8871-4D51-8F73-DEFDFC0BFE64}" type="pres">
      <dgm:prSet presAssocID="{65AC88BB-5658-45F9-8912-62C5A5B27EBC}" presName="Name13" presStyleLbl="parChTrans1D2" presStyleIdx="0" presStyleCnt="7"/>
      <dgm:spPr/>
    </dgm:pt>
    <dgm:pt modelId="{E7BCBF0E-09C7-4ABC-98B9-A562CBDEF1AE}" type="pres">
      <dgm:prSet presAssocID="{E5F83B16-7541-4E8B-9FB5-6AA9E0794DB4}" presName="childText" presStyleLbl="bgAcc1" presStyleIdx="0" presStyleCnt="7" custScaleX="79257" custScaleY="58211">
        <dgm:presLayoutVars>
          <dgm:bulletEnabled val="1"/>
        </dgm:presLayoutVars>
      </dgm:prSet>
      <dgm:spPr/>
    </dgm:pt>
    <dgm:pt modelId="{3929C934-BFCF-4C4C-B46B-24B47C2DC1E9}" type="pres">
      <dgm:prSet presAssocID="{AB4F9643-FC13-4301-B4B1-657703899879}" presName="Name13" presStyleLbl="parChTrans1D2" presStyleIdx="1" presStyleCnt="7"/>
      <dgm:spPr/>
    </dgm:pt>
    <dgm:pt modelId="{EB2B0CF1-F131-4A0D-9287-B85FD36A25DE}" type="pres">
      <dgm:prSet presAssocID="{B7B00163-8224-40F7-B251-378435AEF8F2}" presName="childText" presStyleLbl="bgAcc1" presStyleIdx="1" presStyleCnt="7" custScaleX="77050" custScaleY="81821">
        <dgm:presLayoutVars>
          <dgm:bulletEnabled val="1"/>
        </dgm:presLayoutVars>
      </dgm:prSet>
      <dgm:spPr/>
    </dgm:pt>
    <dgm:pt modelId="{F9C9F0E0-1D19-4187-98BD-61511AAD9A53}" type="pres">
      <dgm:prSet presAssocID="{0D5B349D-690C-49EB-AFD1-9D81C0AFA073}" presName="Name13" presStyleLbl="parChTrans1D2" presStyleIdx="2" presStyleCnt="7"/>
      <dgm:spPr/>
    </dgm:pt>
    <dgm:pt modelId="{5D91B331-DF26-419E-990E-8C1B51E4823B}" type="pres">
      <dgm:prSet presAssocID="{9A92C6D1-DFA6-4D45-AD3D-7C66BF59D42D}" presName="childText" presStyleLbl="bgAcc1" presStyleIdx="2" presStyleCnt="7" custScaleX="71448" custScaleY="67235" custLinFactNeighborX="-4746" custLinFactNeighborY="-7349">
        <dgm:presLayoutVars>
          <dgm:bulletEnabled val="1"/>
        </dgm:presLayoutVars>
      </dgm:prSet>
      <dgm:spPr/>
    </dgm:pt>
    <dgm:pt modelId="{D36417B4-7184-4564-813E-A499EBA8E424}" type="pres">
      <dgm:prSet presAssocID="{C335D338-0727-40BD-A66E-521B30EE4178}" presName="root" presStyleCnt="0"/>
      <dgm:spPr/>
    </dgm:pt>
    <dgm:pt modelId="{45088012-40BC-4A19-9D34-DDFCEFB6D792}" type="pres">
      <dgm:prSet presAssocID="{C335D338-0727-40BD-A66E-521B30EE4178}" presName="rootComposite" presStyleCnt="0"/>
      <dgm:spPr/>
    </dgm:pt>
    <dgm:pt modelId="{24C80F89-5903-4DE7-9DCD-0E5150D29E98}" type="pres">
      <dgm:prSet presAssocID="{C335D338-0727-40BD-A66E-521B30EE4178}" presName="rootText" presStyleLbl="node1" presStyleIdx="1" presStyleCnt="2" custScaleX="67944" custScaleY="82363"/>
      <dgm:spPr/>
    </dgm:pt>
    <dgm:pt modelId="{39C7739F-5F25-4A27-8DA9-F8EC5BAA4204}" type="pres">
      <dgm:prSet presAssocID="{C335D338-0727-40BD-A66E-521B30EE4178}" presName="rootConnector" presStyleLbl="node1" presStyleIdx="1" presStyleCnt="2"/>
      <dgm:spPr/>
    </dgm:pt>
    <dgm:pt modelId="{26471D55-082C-4845-AA1D-F770555D81F5}" type="pres">
      <dgm:prSet presAssocID="{C335D338-0727-40BD-A66E-521B30EE4178}" presName="childShape" presStyleCnt="0"/>
      <dgm:spPr/>
    </dgm:pt>
    <dgm:pt modelId="{2E30E818-0007-4DE9-BAD6-52F5EC300514}" type="pres">
      <dgm:prSet presAssocID="{FECB9E97-5A6F-4077-8D33-0105A143F245}" presName="Name13" presStyleLbl="parChTrans1D2" presStyleIdx="3" presStyleCnt="7"/>
      <dgm:spPr/>
    </dgm:pt>
    <dgm:pt modelId="{34710C1A-C5C2-4F24-9180-7DC0C4E19C46}" type="pres">
      <dgm:prSet presAssocID="{AEEB7DA6-101D-4464-A2E4-0B231DE56628}" presName="childText" presStyleLbl="bgAcc1" presStyleIdx="3" presStyleCnt="7" custScaleX="60974" custScaleY="55051" custLinFactNeighborX="7685" custLinFactNeighborY="182">
        <dgm:presLayoutVars>
          <dgm:bulletEnabled val="1"/>
        </dgm:presLayoutVars>
      </dgm:prSet>
      <dgm:spPr/>
    </dgm:pt>
    <dgm:pt modelId="{6AF6B6AE-C695-4B7D-97EE-1F763F9AABCD}" type="pres">
      <dgm:prSet presAssocID="{2ACED30B-6D15-4BF4-AAC1-916F3E9863B8}" presName="Name13" presStyleLbl="parChTrans1D2" presStyleIdx="4" presStyleCnt="7"/>
      <dgm:spPr/>
    </dgm:pt>
    <dgm:pt modelId="{AF5BFA20-A372-443A-84B8-04EB056A2A6D}" type="pres">
      <dgm:prSet presAssocID="{24B31FF4-272E-4007-B8E0-EA0F3E0BD07E}" presName="childText" presStyleLbl="bgAcc1" presStyleIdx="4" presStyleCnt="7" custScaleX="75023" custScaleY="65686">
        <dgm:presLayoutVars>
          <dgm:bulletEnabled val="1"/>
        </dgm:presLayoutVars>
      </dgm:prSet>
      <dgm:spPr/>
    </dgm:pt>
    <dgm:pt modelId="{14976589-3C13-4D88-9C4B-99412472B404}" type="pres">
      <dgm:prSet presAssocID="{17D0BFA0-A278-474B-A34A-2809BFD9CAEF}" presName="Name13" presStyleLbl="parChTrans1D2" presStyleIdx="5" presStyleCnt="7"/>
      <dgm:spPr/>
    </dgm:pt>
    <dgm:pt modelId="{0A3DB837-BF8B-4216-87CB-90DF2C0276DB}" type="pres">
      <dgm:prSet presAssocID="{610D5B53-6E55-4621-B159-8D9B89021FFC}" presName="childText" presStyleLbl="bgAcc1" presStyleIdx="5" presStyleCnt="7" custScaleX="83015" custScaleY="62984" custLinFactNeighborX="-706" custLinFactNeighborY="-5084">
        <dgm:presLayoutVars>
          <dgm:bulletEnabled val="1"/>
        </dgm:presLayoutVars>
      </dgm:prSet>
      <dgm:spPr/>
    </dgm:pt>
    <dgm:pt modelId="{FEAF59E4-C13E-45FE-9828-3CE7EED3819C}" type="pres">
      <dgm:prSet presAssocID="{C136DD8B-6A62-4AAB-A0A8-AB9F4FC79DF5}" presName="Name13" presStyleLbl="parChTrans1D2" presStyleIdx="6" presStyleCnt="7"/>
      <dgm:spPr/>
    </dgm:pt>
    <dgm:pt modelId="{2742E8BF-70C1-4E82-A676-9A60FB732296}" type="pres">
      <dgm:prSet presAssocID="{65E7C3FC-B96F-492D-8DFA-5443D783E05F}" presName="childText" presStyleLbl="bgAcc1" presStyleIdx="6" presStyleCnt="7" custScaleX="84248" custScaleY="58358">
        <dgm:presLayoutVars>
          <dgm:bulletEnabled val="1"/>
        </dgm:presLayoutVars>
      </dgm:prSet>
      <dgm:spPr/>
    </dgm:pt>
  </dgm:ptLst>
  <dgm:cxnLst>
    <dgm:cxn modelId="{496DAD01-F44A-430B-8CB3-8F782B48496A}" srcId="{C335D338-0727-40BD-A66E-521B30EE4178}" destId="{AEEB7DA6-101D-4464-A2E4-0B231DE56628}" srcOrd="0" destOrd="0" parTransId="{FECB9E97-5A6F-4077-8D33-0105A143F245}" sibTransId="{DF8C404E-D985-4514-9DBE-DD931968BD04}"/>
    <dgm:cxn modelId="{BCCF2E06-3A62-42BA-AA30-BAEE41A7A32C}" srcId="{C335D338-0727-40BD-A66E-521B30EE4178}" destId="{24B31FF4-272E-4007-B8E0-EA0F3E0BD07E}" srcOrd="1" destOrd="0" parTransId="{2ACED30B-6D15-4BF4-AAC1-916F3E9863B8}" sibTransId="{826A8D77-2C37-4A7B-B71B-3B44C32D890C}"/>
    <dgm:cxn modelId="{25080C18-F4E8-4A9C-A18D-78ABDBA90B7D}" type="presOf" srcId="{C136DD8B-6A62-4AAB-A0A8-AB9F4FC79DF5}" destId="{FEAF59E4-C13E-45FE-9828-3CE7EED3819C}" srcOrd="0" destOrd="0" presId="urn:microsoft.com/office/officeart/2005/8/layout/hierarchy3"/>
    <dgm:cxn modelId="{4E4ED81E-B540-4426-A765-E73259DA68B6}" type="presOf" srcId="{B7B00163-8224-40F7-B251-378435AEF8F2}" destId="{EB2B0CF1-F131-4A0D-9287-B85FD36A25DE}" srcOrd="0" destOrd="0" presId="urn:microsoft.com/office/officeart/2005/8/layout/hierarchy3"/>
    <dgm:cxn modelId="{A2B97B24-FAAF-4744-B39F-E333F6A9EDA2}" type="presOf" srcId="{2ACED30B-6D15-4BF4-AAC1-916F3E9863B8}" destId="{6AF6B6AE-C695-4B7D-97EE-1F763F9AABCD}" srcOrd="0" destOrd="0" presId="urn:microsoft.com/office/officeart/2005/8/layout/hierarchy3"/>
    <dgm:cxn modelId="{B9DF6E36-A3AC-4812-9E4D-5D099EECA3B1}" type="presOf" srcId="{0D5B349D-690C-49EB-AFD1-9D81C0AFA073}" destId="{F9C9F0E0-1D19-4187-98BD-61511AAD9A53}" srcOrd="0" destOrd="0" presId="urn:microsoft.com/office/officeart/2005/8/layout/hierarchy3"/>
    <dgm:cxn modelId="{703B1E3A-B8A0-4BAE-A4CF-7FC942F3089D}" srcId="{C335D338-0727-40BD-A66E-521B30EE4178}" destId="{65E7C3FC-B96F-492D-8DFA-5443D783E05F}" srcOrd="3" destOrd="0" parTransId="{C136DD8B-6A62-4AAB-A0A8-AB9F4FC79DF5}" sibTransId="{20E0EDDF-37EF-4D88-9ADF-786B9503A7CA}"/>
    <dgm:cxn modelId="{DC8AAD44-DB58-4B1F-81E1-95829BD91B4F}" srcId="{EC0D5874-098E-4A16-AA2B-8B052770F91D}" destId="{E5F83B16-7541-4E8B-9FB5-6AA9E0794DB4}" srcOrd="0" destOrd="0" parTransId="{65AC88BB-5658-45F9-8912-62C5A5B27EBC}" sibTransId="{96910000-A096-4D68-B8F1-A4360309AEB1}"/>
    <dgm:cxn modelId="{0D138F6B-696C-4EED-89A4-AE7756198B47}" type="presOf" srcId="{C335D338-0727-40BD-A66E-521B30EE4178}" destId="{39C7739F-5F25-4A27-8DA9-F8EC5BAA4204}" srcOrd="1" destOrd="0" presId="urn:microsoft.com/office/officeart/2005/8/layout/hierarchy3"/>
    <dgm:cxn modelId="{2BF90179-D668-4A45-B1EC-4EAC75B9A07B}" type="presOf" srcId="{9A92C6D1-DFA6-4D45-AD3D-7C66BF59D42D}" destId="{5D91B331-DF26-419E-990E-8C1B51E4823B}" srcOrd="0" destOrd="0" presId="urn:microsoft.com/office/officeart/2005/8/layout/hierarchy3"/>
    <dgm:cxn modelId="{EFA7A77F-D445-4D8A-8170-9A667264AD6E}" type="presOf" srcId="{65AC88BB-5658-45F9-8912-62C5A5B27EBC}" destId="{6DBCD2EE-8871-4D51-8F73-DEFDFC0BFE64}" srcOrd="0" destOrd="0" presId="urn:microsoft.com/office/officeart/2005/8/layout/hierarchy3"/>
    <dgm:cxn modelId="{40C05482-AC67-48FB-BB43-0621B3021289}" srcId="{881E9480-7F29-4A1D-8730-F0CBA4624469}" destId="{C335D338-0727-40BD-A66E-521B30EE4178}" srcOrd="1" destOrd="0" parTransId="{BC4EDD73-D802-4ED1-A9F0-8F89F6AB3FE5}" sibTransId="{3F1114A2-7EC0-43DB-972A-716DB68074E6}"/>
    <dgm:cxn modelId="{962E6686-8A1E-4AE0-8EC5-D4D22A599685}" srcId="{881E9480-7F29-4A1D-8730-F0CBA4624469}" destId="{EC0D5874-098E-4A16-AA2B-8B052770F91D}" srcOrd="0" destOrd="0" parTransId="{6577E116-5612-4D8C-9D71-D60F980D34BF}" sibTransId="{64C64007-9D9F-4C40-9FD5-B49DEB238E3F}"/>
    <dgm:cxn modelId="{4FD0458A-1A2A-4514-9810-AF32A7354CF1}" type="presOf" srcId="{610D5B53-6E55-4621-B159-8D9B89021FFC}" destId="{0A3DB837-BF8B-4216-87CB-90DF2C0276DB}" srcOrd="0" destOrd="0" presId="urn:microsoft.com/office/officeart/2005/8/layout/hierarchy3"/>
    <dgm:cxn modelId="{FE9AA18A-0D26-4BB4-A479-035B5AFCF9B2}" type="presOf" srcId="{E5F83B16-7541-4E8B-9FB5-6AA9E0794DB4}" destId="{E7BCBF0E-09C7-4ABC-98B9-A562CBDEF1AE}" srcOrd="0" destOrd="0" presId="urn:microsoft.com/office/officeart/2005/8/layout/hierarchy3"/>
    <dgm:cxn modelId="{F831B08E-72A3-4F41-94B7-B2F20ED4D799}" type="presOf" srcId="{EC0D5874-098E-4A16-AA2B-8B052770F91D}" destId="{2C9ABBB6-A0B7-49DA-8218-FC34E56B3AD0}" srcOrd="1" destOrd="0" presId="urn:microsoft.com/office/officeart/2005/8/layout/hierarchy3"/>
    <dgm:cxn modelId="{B0FCB0A3-4518-41E6-968F-4B282C67023E}" srcId="{EC0D5874-098E-4A16-AA2B-8B052770F91D}" destId="{9A92C6D1-DFA6-4D45-AD3D-7C66BF59D42D}" srcOrd="2" destOrd="0" parTransId="{0D5B349D-690C-49EB-AFD1-9D81C0AFA073}" sibTransId="{2650C73C-4EBE-4B2D-A970-2F420C48FA17}"/>
    <dgm:cxn modelId="{F5239DAD-D5A8-4600-9026-FDBD713FF666}" srcId="{EC0D5874-098E-4A16-AA2B-8B052770F91D}" destId="{B7B00163-8224-40F7-B251-378435AEF8F2}" srcOrd="1" destOrd="0" parTransId="{AB4F9643-FC13-4301-B4B1-657703899879}" sibTransId="{DFBF911F-84A8-48AA-953C-EF807EDA9740}"/>
    <dgm:cxn modelId="{CB4693B8-0ACA-409E-B1FA-03BA511CC45C}" type="presOf" srcId="{65E7C3FC-B96F-492D-8DFA-5443D783E05F}" destId="{2742E8BF-70C1-4E82-A676-9A60FB732296}" srcOrd="0" destOrd="0" presId="urn:microsoft.com/office/officeart/2005/8/layout/hierarchy3"/>
    <dgm:cxn modelId="{71C189BE-4E26-4994-8B2B-8E50F8DA94FC}" type="presOf" srcId="{AEEB7DA6-101D-4464-A2E4-0B231DE56628}" destId="{34710C1A-C5C2-4F24-9180-7DC0C4E19C46}" srcOrd="0" destOrd="0" presId="urn:microsoft.com/office/officeart/2005/8/layout/hierarchy3"/>
    <dgm:cxn modelId="{FFB52BC3-EA34-436F-ABD8-AA7BE8C7EEEE}" type="presOf" srcId="{C335D338-0727-40BD-A66E-521B30EE4178}" destId="{24C80F89-5903-4DE7-9DCD-0E5150D29E98}" srcOrd="0" destOrd="0" presId="urn:microsoft.com/office/officeart/2005/8/layout/hierarchy3"/>
    <dgm:cxn modelId="{AE0DC9C4-45FC-4B4E-937A-A108133F7589}" type="presOf" srcId="{17D0BFA0-A278-474B-A34A-2809BFD9CAEF}" destId="{14976589-3C13-4D88-9C4B-99412472B404}" srcOrd="0" destOrd="0" presId="urn:microsoft.com/office/officeart/2005/8/layout/hierarchy3"/>
    <dgm:cxn modelId="{FD5991DA-0F4F-41FB-9A05-185FCBE1F56B}" type="presOf" srcId="{AB4F9643-FC13-4301-B4B1-657703899879}" destId="{3929C934-BFCF-4C4C-B46B-24B47C2DC1E9}" srcOrd="0" destOrd="0" presId="urn:microsoft.com/office/officeart/2005/8/layout/hierarchy3"/>
    <dgm:cxn modelId="{8AFB0FE0-A3FB-4921-A68C-A68F7C8DEC01}" type="presOf" srcId="{FECB9E97-5A6F-4077-8D33-0105A143F245}" destId="{2E30E818-0007-4DE9-BAD6-52F5EC300514}" srcOrd="0" destOrd="0" presId="urn:microsoft.com/office/officeart/2005/8/layout/hierarchy3"/>
    <dgm:cxn modelId="{B92667E6-0531-418C-9A49-33AD06BDCB90}" type="presOf" srcId="{24B31FF4-272E-4007-B8E0-EA0F3E0BD07E}" destId="{AF5BFA20-A372-443A-84B8-04EB056A2A6D}" srcOrd="0" destOrd="0" presId="urn:microsoft.com/office/officeart/2005/8/layout/hierarchy3"/>
    <dgm:cxn modelId="{2FAE05F1-CDCE-403C-93CC-C29B2735B20F}" type="presOf" srcId="{EC0D5874-098E-4A16-AA2B-8B052770F91D}" destId="{C9171DB7-6950-476C-9B5F-E2D2AE856B33}" srcOrd="0" destOrd="0" presId="urn:microsoft.com/office/officeart/2005/8/layout/hierarchy3"/>
    <dgm:cxn modelId="{29482DF3-8CAB-417E-A8E1-6EB80E53636A}" type="presOf" srcId="{881E9480-7F29-4A1D-8730-F0CBA4624469}" destId="{89B53392-F8E4-4907-8D2C-395424D2F0AF}" srcOrd="0" destOrd="0" presId="urn:microsoft.com/office/officeart/2005/8/layout/hierarchy3"/>
    <dgm:cxn modelId="{10D0F7F3-DB54-45AE-9012-267D48B78A0E}" srcId="{C335D338-0727-40BD-A66E-521B30EE4178}" destId="{610D5B53-6E55-4621-B159-8D9B89021FFC}" srcOrd="2" destOrd="0" parTransId="{17D0BFA0-A278-474B-A34A-2809BFD9CAEF}" sibTransId="{53B72387-DE1B-4E66-9C17-12299B4B123E}"/>
    <dgm:cxn modelId="{4BDABCE7-7F7E-4483-9392-B3453230DCDE}" type="presParOf" srcId="{89B53392-F8E4-4907-8D2C-395424D2F0AF}" destId="{5DDD954E-7B9F-4529-83FD-062CCD786C71}" srcOrd="0" destOrd="0" presId="urn:microsoft.com/office/officeart/2005/8/layout/hierarchy3"/>
    <dgm:cxn modelId="{10C77B7B-A590-475B-BF0D-CFA0DAB90A95}" type="presParOf" srcId="{5DDD954E-7B9F-4529-83FD-062CCD786C71}" destId="{412BC561-CB88-43CF-9D7C-DB983A8F5545}" srcOrd="0" destOrd="0" presId="urn:microsoft.com/office/officeart/2005/8/layout/hierarchy3"/>
    <dgm:cxn modelId="{950269FB-298C-4D5D-9457-6355ACF17A4B}" type="presParOf" srcId="{412BC561-CB88-43CF-9D7C-DB983A8F5545}" destId="{C9171DB7-6950-476C-9B5F-E2D2AE856B33}" srcOrd="0" destOrd="0" presId="urn:microsoft.com/office/officeart/2005/8/layout/hierarchy3"/>
    <dgm:cxn modelId="{F63877FF-B0E0-4824-8C52-0814F26FDE4A}" type="presParOf" srcId="{412BC561-CB88-43CF-9D7C-DB983A8F5545}" destId="{2C9ABBB6-A0B7-49DA-8218-FC34E56B3AD0}" srcOrd="1" destOrd="0" presId="urn:microsoft.com/office/officeart/2005/8/layout/hierarchy3"/>
    <dgm:cxn modelId="{42828EA3-810A-4478-84FF-9DB4DFC4396D}" type="presParOf" srcId="{5DDD954E-7B9F-4529-83FD-062CCD786C71}" destId="{0D968455-5CA8-4239-A67F-6569B0ADF990}" srcOrd="1" destOrd="0" presId="urn:microsoft.com/office/officeart/2005/8/layout/hierarchy3"/>
    <dgm:cxn modelId="{E685645D-851C-4A50-B4CE-FE8A45F21086}" type="presParOf" srcId="{0D968455-5CA8-4239-A67F-6569B0ADF990}" destId="{6DBCD2EE-8871-4D51-8F73-DEFDFC0BFE64}" srcOrd="0" destOrd="0" presId="urn:microsoft.com/office/officeart/2005/8/layout/hierarchy3"/>
    <dgm:cxn modelId="{7B076242-84A9-4FBD-B3A1-D6346844AE91}" type="presParOf" srcId="{0D968455-5CA8-4239-A67F-6569B0ADF990}" destId="{E7BCBF0E-09C7-4ABC-98B9-A562CBDEF1AE}" srcOrd="1" destOrd="0" presId="urn:microsoft.com/office/officeart/2005/8/layout/hierarchy3"/>
    <dgm:cxn modelId="{714C82E0-D264-4644-B780-5A409AC91A5D}" type="presParOf" srcId="{0D968455-5CA8-4239-A67F-6569B0ADF990}" destId="{3929C934-BFCF-4C4C-B46B-24B47C2DC1E9}" srcOrd="2" destOrd="0" presId="urn:microsoft.com/office/officeart/2005/8/layout/hierarchy3"/>
    <dgm:cxn modelId="{D8623F63-7C9F-4E6C-8A51-6A598062FE1C}" type="presParOf" srcId="{0D968455-5CA8-4239-A67F-6569B0ADF990}" destId="{EB2B0CF1-F131-4A0D-9287-B85FD36A25DE}" srcOrd="3" destOrd="0" presId="urn:microsoft.com/office/officeart/2005/8/layout/hierarchy3"/>
    <dgm:cxn modelId="{B96EF774-8BE0-4BF1-843B-10E5793042D9}" type="presParOf" srcId="{0D968455-5CA8-4239-A67F-6569B0ADF990}" destId="{F9C9F0E0-1D19-4187-98BD-61511AAD9A53}" srcOrd="4" destOrd="0" presId="urn:microsoft.com/office/officeart/2005/8/layout/hierarchy3"/>
    <dgm:cxn modelId="{753DE753-AF59-4A69-9B3C-F48F6E342755}" type="presParOf" srcId="{0D968455-5CA8-4239-A67F-6569B0ADF990}" destId="{5D91B331-DF26-419E-990E-8C1B51E4823B}" srcOrd="5" destOrd="0" presId="urn:microsoft.com/office/officeart/2005/8/layout/hierarchy3"/>
    <dgm:cxn modelId="{4477551D-E1D9-40F4-94C3-BEFCD5F1FF31}" type="presParOf" srcId="{89B53392-F8E4-4907-8D2C-395424D2F0AF}" destId="{D36417B4-7184-4564-813E-A499EBA8E424}" srcOrd="1" destOrd="0" presId="urn:microsoft.com/office/officeart/2005/8/layout/hierarchy3"/>
    <dgm:cxn modelId="{617F3DBF-D009-4C0E-B62C-3DC8FFC85EDA}" type="presParOf" srcId="{D36417B4-7184-4564-813E-A499EBA8E424}" destId="{45088012-40BC-4A19-9D34-DDFCEFB6D792}" srcOrd="0" destOrd="0" presId="urn:microsoft.com/office/officeart/2005/8/layout/hierarchy3"/>
    <dgm:cxn modelId="{F05FC17C-8E33-4057-96B9-7D3B8CA6A2E6}" type="presParOf" srcId="{45088012-40BC-4A19-9D34-DDFCEFB6D792}" destId="{24C80F89-5903-4DE7-9DCD-0E5150D29E98}" srcOrd="0" destOrd="0" presId="urn:microsoft.com/office/officeart/2005/8/layout/hierarchy3"/>
    <dgm:cxn modelId="{44CDB525-3895-4137-A160-F044EF46A3DC}" type="presParOf" srcId="{45088012-40BC-4A19-9D34-DDFCEFB6D792}" destId="{39C7739F-5F25-4A27-8DA9-F8EC5BAA4204}" srcOrd="1" destOrd="0" presId="urn:microsoft.com/office/officeart/2005/8/layout/hierarchy3"/>
    <dgm:cxn modelId="{45684497-EA04-413C-A1CF-2615F0A27BB6}" type="presParOf" srcId="{D36417B4-7184-4564-813E-A499EBA8E424}" destId="{26471D55-082C-4845-AA1D-F770555D81F5}" srcOrd="1" destOrd="0" presId="urn:microsoft.com/office/officeart/2005/8/layout/hierarchy3"/>
    <dgm:cxn modelId="{C8711DC4-6F2F-4A46-9C76-4CFF88CBFC07}" type="presParOf" srcId="{26471D55-082C-4845-AA1D-F770555D81F5}" destId="{2E30E818-0007-4DE9-BAD6-52F5EC300514}" srcOrd="0" destOrd="0" presId="urn:microsoft.com/office/officeart/2005/8/layout/hierarchy3"/>
    <dgm:cxn modelId="{A2518C79-FBFF-4AE4-98A5-88239D5EAE5F}" type="presParOf" srcId="{26471D55-082C-4845-AA1D-F770555D81F5}" destId="{34710C1A-C5C2-4F24-9180-7DC0C4E19C46}" srcOrd="1" destOrd="0" presId="urn:microsoft.com/office/officeart/2005/8/layout/hierarchy3"/>
    <dgm:cxn modelId="{5DFBF1B4-F1D7-409D-838D-B8A8A859B3E8}" type="presParOf" srcId="{26471D55-082C-4845-AA1D-F770555D81F5}" destId="{6AF6B6AE-C695-4B7D-97EE-1F763F9AABCD}" srcOrd="2" destOrd="0" presId="urn:microsoft.com/office/officeart/2005/8/layout/hierarchy3"/>
    <dgm:cxn modelId="{26BAE695-EC5D-413F-AC29-6A810ADB0C4A}" type="presParOf" srcId="{26471D55-082C-4845-AA1D-F770555D81F5}" destId="{AF5BFA20-A372-443A-84B8-04EB056A2A6D}" srcOrd="3" destOrd="0" presId="urn:microsoft.com/office/officeart/2005/8/layout/hierarchy3"/>
    <dgm:cxn modelId="{C3C34A1F-206F-4C95-8A39-28A9A65DB58F}" type="presParOf" srcId="{26471D55-082C-4845-AA1D-F770555D81F5}" destId="{14976589-3C13-4D88-9C4B-99412472B404}" srcOrd="4" destOrd="0" presId="urn:microsoft.com/office/officeart/2005/8/layout/hierarchy3"/>
    <dgm:cxn modelId="{94A2424A-E03D-42BA-9BE5-922305CC8BF6}" type="presParOf" srcId="{26471D55-082C-4845-AA1D-F770555D81F5}" destId="{0A3DB837-BF8B-4216-87CB-90DF2C0276DB}" srcOrd="5" destOrd="0" presId="urn:microsoft.com/office/officeart/2005/8/layout/hierarchy3"/>
    <dgm:cxn modelId="{362CF762-3457-47A1-A361-55F5F928B74B}" type="presParOf" srcId="{26471D55-082C-4845-AA1D-F770555D81F5}" destId="{FEAF59E4-C13E-45FE-9828-3CE7EED3819C}" srcOrd="6" destOrd="0" presId="urn:microsoft.com/office/officeart/2005/8/layout/hierarchy3"/>
    <dgm:cxn modelId="{E6D80D81-9BA8-4DEA-950F-0AC5DC925709}" type="presParOf" srcId="{26471D55-082C-4845-AA1D-F770555D81F5}" destId="{2742E8BF-70C1-4E82-A676-9A60FB73229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71DB7-6950-476C-9B5F-E2D2AE856B33}">
      <dsp:nvSpPr>
        <dsp:cNvPr id="0" name=""/>
        <dsp:cNvSpPr/>
      </dsp:nvSpPr>
      <dsp:spPr>
        <a:xfrm>
          <a:off x="1573278" y="1308"/>
          <a:ext cx="1870691" cy="928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General upper secondary education</a:t>
          </a:r>
        </a:p>
      </dsp:txBody>
      <dsp:txXfrm>
        <a:off x="1600476" y="28506"/>
        <a:ext cx="1816295" cy="874204"/>
      </dsp:txXfrm>
    </dsp:sp>
    <dsp:sp modelId="{6DBCD2EE-8871-4D51-8F73-DEFDFC0BFE64}">
      <dsp:nvSpPr>
        <dsp:cNvPr id="0" name=""/>
        <dsp:cNvSpPr/>
      </dsp:nvSpPr>
      <dsp:spPr>
        <a:xfrm>
          <a:off x="1760348" y="929909"/>
          <a:ext cx="187069" cy="655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187"/>
              </a:lnTo>
              <a:lnTo>
                <a:pt x="187069" y="655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CBF0E-09C7-4ABC-98B9-A562CBDEF1AE}">
      <dsp:nvSpPr>
        <dsp:cNvPr id="0" name=""/>
        <dsp:cNvSpPr/>
      </dsp:nvSpPr>
      <dsp:spPr>
        <a:xfrm>
          <a:off x="1947417" y="1232645"/>
          <a:ext cx="1535613" cy="704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Vocational qualification (upper secondary-school graduate based)</a:t>
          </a:r>
        </a:p>
      </dsp:txBody>
      <dsp:txXfrm>
        <a:off x="1968063" y="1253291"/>
        <a:ext cx="1494321" cy="663610"/>
      </dsp:txXfrm>
    </dsp:sp>
    <dsp:sp modelId="{3929C934-BFCF-4C4C-B46B-24B47C2DC1E9}">
      <dsp:nvSpPr>
        <dsp:cNvPr id="0" name=""/>
        <dsp:cNvSpPr/>
      </dsp:nvSpPr>
      <dsp:spPr>
        <a:xfrm>
          <a:off x="1760348" y="929909"/>
          <a:ext cx="187069" cy="180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78"/>
              </a:lnTo>
              <a:lnTo>
                <a:pt x="187069" y="180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B0CF1-F131-4A0D-9287-B85FD36A25DE}">
      <dsp:nvSpPr>
        <dsp:cNvPr id="0" name=""/>
        <dsp:cNvSpPr/>
      </dsp:nvSpPr>
      <dsp:spPr>
        <a:xfrm>
          <a:off x="1947417" y="2240284"/>
          <a:ext cx="1492852" cy="990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University of Applied Sciences</a:t>
          </a:r>
        </a:p>
      </dsp:txBody>
      <dsp:txXfrm>
        <a:off x="1976437" y="2269304"/>
        <a:ext cx="1434812" cy="932766"/>
      </dsp:txXfrm>
    </dsp:sp>
    <dsp:sp modelId="{F9C9F0E0-1D19-4187-98BD-61511AAD9A53}">
      <dsp:nvSpPr>
        <dsp:cNvPr id="0" name=""/>
        <dsp:cNvSpPr/>
      </dsp:nvSpPr>
      <dsp:spPr>
        <a:xfrm>
          <a:off x="1760348" y="929909"/>
          <a:ext cx="95114" cy="2922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014"/>
              </a:lnTo>
              <a:lnTo>
                <a:pt x="95114" y="2922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1B331-DF26-419E-990E-8C1B51E4823B}">
      <dsp:nvSpPr>
        <dsp:cNvPr id="0" name=""/>
        <dsp:cNvSpPr/>
      </dsp:nvSpPr>
      <dsp:spPr>
        <a:xfrm>
          <a:off x="1855462" y="3444834"/>
          <a:ext cx="1384312" cy="814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Universities</a:t>
          </a:r>
        </a:p>
      </dsp:txBody>
      <dsp:txXfrm>
        <a:off x="1879308" y="3468680"/>
        <a:ext cx="1336620" cy="766486"/>
      </dsp:txXfrm>
    </dsp:sp>
    <dsp:sp modelId="{24C80F89-5903-4DE7-9DCD-0E5150D29E98}">
      <dsp:nvSpPr>
        <dsp:cNvPr id="0" name=""/>
        <dsp:cNvSpPr/>
      </dsp:nvSpPr>
      <dsp:spPr>
        <a:xfrm>
          <a:off x="4049442" y="1308"/>
          <a:ext cx="1645528" cy="997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Vocational upper secondary qualification</a:t>
          </a:r>
        </a:p>
      </dsp:txBody>
      <dsp:txXfrm>
        <a:off x="4078654" y="30520"/>
        <a:ext cx="1587104" cy="938946"/>
      </dsp:txXfrm>
    </dsp:sp>
    <dsp:sp modelId="{2E30E818-0007-4DE9-BAD6-52F5EC300514}">
      <dsp:nvSpPr>
        <dsp:cNvPr id="0" name=""/>
        <dsp:cNvSpPr/>
      </dsp:nvSpPr>
      <dsp:spPr>
        <a:xfrm>
          <a:off x="4213995" y="998678"/>
          <a:ext cx="313450" cy="63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258"/>
              </a:lnTo>
              <a:lnTo>
                <a:pt x="313450" y="6382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10C1A-C5C2-4F24-9180-7DC0C4E19C46}">
      <dsp:nvSpPr>
        <dsp:cNvPr id="0" name=""/>
        <dsp:cNvSpPr/>
      </dsp:nvSpPr>
      <dsp:spPr>
        <a:xfrm>
          <a:off x="4527445" y="1303618"/>
          <a:ext cx="1181377" cy="666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Work</a:t>
          </a:r>
        </a:p>
      </dsp:txBody>
      <dsp:txXfrm>
        <a:off x="4546970" y="1323143"/>
        <a:ext cx="1142327" cy="627586"/>
      </dsp:txXfrm>
    </dsp:sp>
    <dsp:sp modelId="{6AF6B6AE-C695-4B7D-97EE-1F763F9AABCD}">
      <dsp:nvSpPr>
        <dsp:cNvPr id="0" name=""/>
        <dsp:cNvSpPr/>
      </dsp:nvSpPr>
      <dsp:spPr>
        <a:xfrm>
          <a:off x="4213995" y="998678"/>
          <a:ext cx="164552" cy="166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819"/>
              </a:lnTo>
              <a:lnTo>
                <a:pt x="164552" y="16698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BFA20-A372-443A-84B8-04EB056A2A6D}">
      <dsp:nvSpPr>
        <dsp:cNvPr id="0" name=""/>
        <dsp:cNvSpPr/>
      </dsp:nvSpPr>
      <dsp:spPr>
        <a:xfrm>
          <a:off x="4378547" y="2270788"/>
          <a:ext cx="1453578" cy="795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Further vocational qualification, specialist vocational qualification</a:t>
          </a:r>
        </a:p>
      </dsp:txBody>
      <dsp:txXfrm>
        <a:off x="4401844" y="2294085"/>
        <a:ext cx="1406984" cy="748826"/>
      </dsp:txXfrm>
    </dsp:sp>
    <dsp:sp modelId="{14976589-3C13-4D88-9C4B-99412472B404}">
      <dsp:nvSpPr>
        <dsp:cNvPr id="0" name=""/>
        <dsp:cNvSpPr/>
      </dsp:nvSpPr>
      <dsp:spPr>
        <a:xfrm>
          <a:off x="4213995" y="998678"/>
          <a:ext cx="150873" cy="2690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052"/>
              </a:lnTo>
              <a:lnTo>
                <a:pt x="150873" y="26900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DB837-BF8B-4216-87CB-90DF2C0276DB}">
      <dsp:nvSpPr>
        <dsp:cNvPr id="0" name=""/>
        <dsp:cNvSpPr/>
      </dsp:nvSpPr>
      <dsp:spPr>
        <a:xfrm>
          <a:off x="4364868" y="3307380"/>
          <a:ext cx="1608424" cy="762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University of Applied Sciences</a:t>
          </a:r>
        </a:p>
      </dsp:txBody>
      <dsp:txXfrm>
        <a:off x="4387207" y="3329719"/>
        <a:ext cx="1563746" cy="718023"/>
      </dsp:txXfrm>
    </dsp:sp>
    <dsp:sp modelId="{FEAF59E4-C13E-45FE-9828-3CE7EED3819C}">
      <dsp:nvSpPr>
        <dsp:cNvPr id="0" name=""/>
        <dsp:cNvSpPr/>
      </dsp:nvSpPr>
      <dsp:spPr>
        <a:xfrm>
          <a:off x="4213995" y="998678"/>
          <a:ext cx="164552" cy="3789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9044"/>
              </a:lnTo>
              <a:lnTo>
                <a:pt x="164552" y="37890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2E8BF-70C1-4E82-A676-9A60FB732296}">
      <dsp:nvSpPr>
        <dsp:cNvPr id="0" name=""/>
        <dsp:cNvSpPr/>
      </dsp:nvSpPr>
      <dsp:spPr>
        <a:xfrm>
          <a:off x="4378547" y="4434382"/>
          <a:ext cx="1632314" cy="706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solidFill>
                <a:schemeClr val="tx1"/>
              </a:solidFill>
            </a:rPr>
            <a:t>Universities</a:t>
          </a:r>
        </a:p>
      </dsp:txBody>
      <dsp:txXfrm>
        <a:off x="4399245" y="4455080"/>
        <a:ext cx="1590918" cy="66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1A837B-7BDD-48C3-B838-499B8B7AB766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DDD3C84-B176-4ED8-BE84-A1ABD885D6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2426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6T11:42:49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7673 8528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AC7A0D-6003-E145-9381-BA780FCBB77B}" type="datetimeFigureOut">
              <a:rPr lang="fi-FI" smtClean="0"/>
              <a:t>13.11.2024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rtl="0"/>
            <a:r>
              <a:rPr lang="en-gb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94B831-DB3A-C444-A46A-82F5B0D537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7901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738D6DBC-EA6B-4A5A-B160-10FF882936D0}" type="slidenum">
              <a:rPr lang="fi-FI" altLang="en-US" smtClean="0"/>
              <a:pPr>
                <a:defRPr/>
              </a:pPr>
              <a:t>6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74106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3039" y="1876516"/>
            <a:ext cx="7679255" cy="1068736"/>
          </a:xfrm>
          <a:solidFill>
            <a:schemeClr val="accent2"/>
          </a:solidFill>
        </p:spPr>
        <p:txBody>
          <a:bodyPr wrap="none" lIns="360000" tIns="72000" rIns="360000" bIns="72000" rtlCol="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pPr rtl="0"/>
            <a:r>
              <a:rPr lang="en-gb"/>
              <a:t>KANSISIVUN 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Lisätietoa tähän Calibri Regular 26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2913" y="3053382"/>
            <a:ext cx="9539507" cy="976403"/>
          </a:xfrm>
          <a:solidFill>
            <a:schemeClr val="accent2"/>
          </a:solidFill>
        </p:spPr>
        <p:txBody>
          <a:bodyPr wrap="none" lIns="360000" tIns="72000" rIns="360000" bIns="72000" rtlCol="0" anchor="ctr">
            <a:spAutoFit/>
          </a:bodyPr>
          <a:lstStyle>
            <a:lvl1pPr marL="0" indent="0">
              <a:buNone/>
              <a:defRPr sz="6000" b="1"/>
            </a:lvl1pPr>
          </a:lstStyle>
          <a:p>
            <a:pPr rtl="0"/>
            <a:r>
              <a:rPr lang="en-gb"/>
              <a:t>CALIBRI BOLD 60, VERSAALI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rtl="0"/>
            <a:r>
              <a:rPr lang="en-gb"/>
              <a:t>Etunimi Sukunimi, Titteli, pvm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/>
              <a:t>29.10.2024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356548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 rtlCol="0"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rtlCol="0" anchor="t"/>
          <a:lstStyle>
            <a:lvl1pPr algn="ctr">
              <a:defRPr sz="6000"/>
            </a:lvl1pPr>
          </a:lstStyle>
          <a:p>
            <a:pPr rtl="0"/>
            <a:r>
              <a:rPr lang="en-gb"/>
              <a:t>Muokkaa ots. perustyyl.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00406"/>
            <a:ext cx="10525236" cy="640852"/>
          </a:xfr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 i="1"/>
            </a:lvl1pPr>
          </a:lstStyle>
          <a:p>
            <a:pPr rtl="0"/>
            <a:r>
              <a:rPr lang="en-gb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/>
              <a:t>29.10.2024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409A1B-0649-8749-A12E-844570E61E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 rtlCol="0"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113301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rtlCol="0" anchor="t"/>
          <a:lstStyle>
            <a:lvl1pPr algn="ctr">
              <a:defRPr sz="6000"/>
            </a:lvl1pPr>
          </a:lstStyle>
          <a:p>
            <a:pPr rtl="0"/>
            <a:r>
              <a:rPr lang="en-gb"/>
              <a:t>Muokkaa ots. perustyyl. 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/>
              <a:t>29.10.2024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2015999"/>
            <a:ext cx="10525570" cy="4138465"/>
          </a:xfrm>
          <a:effectLst/>
        </p:spPr>
        <p:txBody>
          <a:bodyPr rtlCol="0"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166077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4163" y="4557631"/>
            <a:ext cx="5583682" cy="1068736"/>
          </a:xfrm>
          <a:solidFill>
            <a:schemeClr val="accent2"/>
          </a:solidFill>
          <a:effectLst/>
        </p:spPr>
        <p:txBody>
          <a:bodyPr wrap="none" lIns="360000" tIns="72000" rIns="360000" bIns="72000" rtlCol="0" anchor="ctr">
            <a:spAutoFit/>
          </a:bodyPr>
          <a:lstStyle>
            <a:lvl1pPr algn="ctr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LISÄÄ LOPETUS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804" y="5074887"/>
            <a:ext cx="2354530" cy="1068737"/>
          </a:xfrm>
          <a:effectLst/>
        </p:spPr>
        <p:txBody>
          <a:bodyPr rtlCol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Etunimi Sukunimi, Sähköposti, Puhelin, @Twitter-tunnus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2A1D419-85D0-CC4F-8881-4F80ABB98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491" y="847812"/>
            <a:ext cx="6229018" cy="2395449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452A705-3644-4641-99A5-620BB0BE9A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80B1ADF-4204-3A4B-A44E-941477AFB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311"/>
          <a:stretch/>
        </p:blipFill>
        <p:spPr>
          <a:xfrm>
            <a:off x="8705143" y="2939970"/>
            <a:ext cx="3483508" cy="4141164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r>
              <a:rPr lang="fi-FI"/>
              <a:t>29.10.2024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Marja Huttunen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9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 rtlCol="0"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rtlCol="0"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Muokkaa ots. perustyyl.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 rtlCol="0"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fi-FI"/>
              <a:t>29.10.2024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n-gb"/>
              <a:t>Marja Huttunen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49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rtlCol="0"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Muokkaa ots. perustyyl.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29.10.2024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 rtlCol="0"/>
          <a:lstStyle/>
          <a:p>
            <a:pPr rtl="0"/>
            <a:r>
              <a:rPr lang="en-gb"/>
              <a:t>Marja Huttunen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4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0734"/>
            <a:ext cx="10515600" cy="1060926"/>
          </a:xfrm>
          <a:prstGeom prst="rect">
            <a:avLst/>
          </a:prstGeom>
          <a:effectLst/>
        </p:spPr>
        <p:txBody>
          <a:bodyPr rtlCol="0"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Muokkaa ots. perustyyl.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747605"/>
            <a:ext cx="10525236" cy="2785290"/>
          </a:xfr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pPr rtl="0"/>
            <a:r>
              <a:rPr lang="en-gb"/>
              <a:t>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16CB06D-B28B-0E4C-A6BD-5A935AA58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041F2050-740D-6247-806B-F2F0088FB2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r>
              <a:rPr lang="fi-FI"/>
              <a:t>29.10.2024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/>
              <a:t>Marja Huttunen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60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Muokkaa perustyylejä naps.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C0C61755-1262-4AE7-937E-953A5CAA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fi-FI"/>
              <a:t>29.10.2024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72B4D98-9ABF-4334-963D-8008A19E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/>
              <a:t>Marja Huttunen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1E482-BF14-4B95-8EC5-C36EC076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63C8498D-327E-4A64-B8CF-0696FADE2893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02576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74958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CF9EC5-8FBA-4961-A6DB-F77C4710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fi-FI"/>
              <a:t>29.10.2024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40CF66-51C6-42B5-BD19-3146248D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/>
              <a:t>Marja Huttunen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2ECFB6-16EE-4139-8B5A-C8E02658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C58516A4-B3D5-46CE-B9DB-4ADC2840B5F4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1298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40644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061A3C60-8972-4A93-A1AA-2C5D1D48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fi-FI"/>
              <a:t>29.10.2024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344EB010-A04A-4B91-84F1-E5348C75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en-gb"/>
              <a:t>Marja Huttunen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B357802-21F0-40FC-9F00-6DE8E1C7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518B5BA-C396-4E8B-A206-E8C8F3571B64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96602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rtlCol="0" anchor="t"/>
          <a:lstStyle>
            <a:lvl1pPr algn="ctr">
              <a:defRPr sz="6000"/>
            </a:lvl1pPr>
          </a:lstStyle>
          <a:p>
            <a:pPr rtl="0"/>
            <a:r>
              <a:rPr lang="en-gb"/>
              <a:t>Muokkaa ots. perustyyl.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 rtlCol="0"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 i="1"/>
            </a:lvl1pPr>
          </a:lstStyle>
          <a:p>
            <a:pPr rtl="0"/>
            <a:r>
              <a:rPr lang="en-gb"/>
              <a:t>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E7CECBC-B266-D04E-A0FF-98F0047CF0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 rtlCol="0"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fi-FI"/>
              <a:t>29.10.2024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n-gb"/>
              <a:t>Marja Huttunen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75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rtlCol="0" anchor="t"/>
          <a:lstStyle>
            <a:lvl1pPr algn="ctr">
              <a:defRPr sz="6000"/>
            </a:lvl1pPr>
          </a:lstStyle>
          <a:p>
            <a:pPr rtl="0"/>
            <a:r>
              <a:rPr lang="en-gb"/>
              <a:t>Muokkaa ots. perustyyl.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 rtlCol="0"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r>
              <a:rPr lang="fi-FI"/>
              <a:t>29.10.2024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n-gb"/>
              <a:t>Marja Huttunen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50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07E8D1B8-821F-4E4A-82F6-41BEE54353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5"/>
            <a:ext cx="12192000" cy="6851904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1A70FC8-456C-194F-B120-EEA222566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750" y="6176335"/>
            <a:ext cx="3345847" cy="422728"/>
          </a:xfrm>
          <a:prstGeom prst="rect">
            <a:avLst/>
          </a:prstGeom>
          <a:effectLst>
            <a:outerShdw blurRad="889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iruutu 2"/>
          <p:cNvSpPr txBox="1"/>
          <p:nvPr userDrawn="1"/>
        </p:nvSpPr>
        <p:spPr>
          <a:xfrm>
            <a:off x="4041648" y="6221128"/>
            <a:ext cx="5660136" cy="33314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 rtl="0"/>
            <a:endParaRPr lang="fi-FI" sz="200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/>
              <a:t>29.10.2024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111534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/>
              <a:t>29.10.2024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4BCA4E5-B863-DF4B-A475-46B406657E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343CFD7-59E6-F849-96B4-035C274895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46128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8" r:id="rId4"/>
    <p:sldLayoutId id="2147483729" r:id="rId5"/>
    <p:sldLayoutId id="2147483730" r:id="rId6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/>
              <a:t>29.10.2024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5822"/>
            <a:ext cx="10515600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AC97BA-E3C8-224F-9DB9-FB21C3442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3C10292-4909-EB49-9891-F893342186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156355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9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/>
              <a:t>29.10.2024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5822"/>
            <a:ext cx="10515600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AC97BA-E3C8-224F-9DB9-FB21C3442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317"/>
            <a:ext cx="10515600" cy="140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CA7BFF3-E6DC-8C42-8F15-D2A16B4782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466951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/>
              <a:t>29.10.2024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rtl="0"/>
            <a:r>
              <a:rPr lang="en-gb"/>
              <a:t>Muokkaa tekstin perustyylejä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pic>
        <p:nvPicPr>
          <p:cNvPr id="9" name="Kuva 8" descr="Kuva, joka sisältää kohteen vesi, taivas, ulko, laiva&#10;&#10;&#10;&#10;Kuvaus luotu automaattisesti">
            <a:extLst>
              <a:ext uri="{FF2B5EF4-FFF2-40B4-BE49-F238E27FC236}">
                <a16:creationId xmlns:a16="http://schemas.microsoft.com/office/drawing/2014/main" id="{268E8F37-7507-F549-B55F-7DC5C605B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/>
              <a:t>Marja Huttunen</a:t>
            </a:r>
          </a:p>
        </p:txBody>
      </p:sp>
    </p:spTree>
    <p:extLst>
      <p:ext uri="{BB962C8B-B14F-4D97-AF65-F5344CB8AC3E}">
        <p14:creationId xmlns:p14="http://schemas.microsoft.com/office/powerpoint/2010/main" val="336959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intopolku.fi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du.fi/hakijalle/koulutustarjonta/maahanmuuttajille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45812" y="1342148"/>
            <a:ext cx="10133710" cy="1068736"/>
          </a:xfrm>
        </p:spPr>
        <p:txBody>
          <a:bodyPr rtlCol="0"/>
          <a:lstStyle/>
          <a:p>
            <a:pPr rtl="0"/>
            <a:r>
              <a:rPr lang="en-gb">
                <a:cs typeface="SenticoSansDT Bold"/>
              </a:rPr>
              <a:t>Studies after basic education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7"/>
          </p:nvPr>
        </p:nvSpPr>
        <p:spPr>
          <a:xfrm>
            <a:off x="3998116" y="5421310"/>
            <a:ext cx="4229100" cy="1118035"/>
          </a:xfrm>
        </p:spPr>
        <p:txBody>
          <a:bodyPr rtlCol="0"/>
          <a:lstStyle/>
          <a:p>
            <a:pPr rtl="0"/>
            <a:r>
              <a:rPr lang="en-gb"/>
              <a:t>Sanna Tanni</a:t>
            </a:r>
          </a:p>
          <a:p>
            <a:pPr rtl="0"/>
            <a:r>
              <a:rPr lang="en-gb"/>
              <a:t>Student counsellor</a:t>
            </a:r>
          </a:p>
          <a:p>
            <a:pPr rtl="0"/>
            <a:r>
              <a:rPr lang="en-gb"/>
              <a:t>sanna.tanni@tampere.fi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1057642" y="6356350"/>
            <a:ext cx="996306" cy="365125"/>
          </a:xfrm>
        </p:spPr>
        <p:txBody>
          <a:bodyPr rtlCol="0"/>
          <a:lstStyle/>
          <a:p>
            <a:pPr rtl="0"/>
            <a:endParaRPr lang="fi-FI">
              <a:ea typeface="Calibri"/>
              <a:cs typeface="Calibri"/>
            </a:endParaRP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3335289" y="3043507"/>
            <a:ext cx="5392090" cy="76095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360000" tIns="72000" rIns="360000" bIns="72000" rtlCol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sz="4000" dirty="0">
                <a:solidFill>
                  <a:schemeClr val="bg1"/>
                </a:solidFill>
              </a:rPr>
              <a:t>Joint application 2025</a:t>
            </a:r>
            <a:endParaRPr lang="fi-FI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7FCEC3-FC2A-4FD9-8F18-08FAA24B33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20886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5265A7-7D86-411B-9A2A-F479C3A3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>
                <a:solidFill>
                  <a:schemeClr val="tx1"/>
                </a:solidFill>
              </a:rPr>
              <a:t>Dual qualification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082B99-DA42-47F9-B001-2069DC4A4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999" y="1694229"/>
            <a:ext cx="11025447" cy="395128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 rtl="0"/>
            <a:r>
              <a:rPr lang="en-gb" dirty="0">
                <a:solidFill>
                  <a:schemeClr val="tx1"/>
                </a:solidFill>
                <a:cs typeface="Calibri"/>
              </a:rPr>
              <a:t>It is possible to combine general upper secondary studies with vocational upper secondary qualification. </a:t>
            </a:r>
          </a:p>
          <a:p>
            <a:pPr algn="l" rtl="0"/>
            <a:r>
              <a:rPr lang="en-gb" dirty="0">
                <a:solidFill>
                  <a:schemeClr val="tx1"/>
                </a:solidFill>
                <a:cs typeface="Calibri"/>
              </a:rPr>
              <a:t>An application is first made for a basic vocational qualification, after which it is possible to also apply for general upper secondary studies </a:t>
            </a:r>
          </a:p>
          <a:p>
            <a:pPr algn="l" rtl="0"/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A precondition for starting general upper secondary education is that a student with a basic education diploma has achieved at least a grade of 7 in their native language, English, and mathematics, as well as an average grade of at least 7.0 in the theoretical subjects.</a:t>
            </a:r>
            <a:endParaRPr lang="fi-FI" dirty="0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algn="l" rtl="0"/>
            <a:r>
              <a:rPr lang="en-gb" dirty="0">
                <a:solidFill>
                  <a:schemeClr val="tx1"/>
                </a:solidFill>
                <a:cs typeface="Calibri"/>
              </a:rPr>
              <a:t>5 general upper secondary subjects will be studied – Note! In a dual qualification the general upper secondary subjects are predefined (not optional)</a:t>
            </a:r>
          </a:p>
          <a:p>
            <a:pPr algn="l" rtl="0"/>
            <a:r>
              <a:rPr lang="en-gb" dirty="0">
                <a:solidFill>
                  <a:schemeClr val="tx1"/>
                </a:solidFill>
                <a:cs typeface="Calibri"/>
              </a:rPr>
              <a:t>Suitable for a young person who is interested in a certain professional field and likes to study theoretical subjects.</a:t>
            </a:r>
            <a:endParaRPr lang="fi-FI" dirty="0">
              <a:solidFill>
                <a:schemeClr val="tx1"/>
              </a:solidFill>
            </a:endParaRPr>
          </a:p>
          <a:p>
            <a:pPr algn="l" rtl="0">
              <a:buFont typeface="Arial"/>
              <a:buChar char="•"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The youth graduates with a vocational qualification and receives a matriculation examination certificate.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 rtl="0">
              <a:buNone/>
            </a:pPr>
            <a:endParaRPr lang="fi-FI" dirty="0">
              <a:cs typeface="Calibri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26952E7-F4B0-4D87-8657-AA09D182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4518B5BA-C396-4E8B-A206-E8C8F3571B64}" type="slidenum">
              <a:rPr lang="fi-FI" altLang="en-US" smtClean="0"/>
              <a:pPr>
                <a:defRPr/>
              </a:pPr>
              <a:t>10</a:t>
            </a:fld>
            <a:endParaRPr lang="fi-FI" alt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0837F69-B8B8-4C39-AEFB-D1330ABB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427446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>
            <a:extLst>
              <a:ext uri="{FF2B5EF4-FFF2-40B4-BE49-F238E27FC236}">
                <a16:creationId xmlns:a16="http://schemas.microsoft.com/office/drawing/2014/main" id="{C70720AF-7CCA-4847-9DA6-47E26742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9625"/>
          </a:xfrm>
        </p:spPr>
        <p:txBody>
          <a:bodyPr rtlCol="0"/>
          <a:lstStyle/>
          <a:p>
            <a:pPr rtl="0"/>
            <a:r>
              <a:rPr lang="en-gb">
                <a:solidFill>
                  <a:schemeClr val="tx1"/>
                </a:solidFill>
              </a:rPr>
              <a:t>Adult basic education</a:t>
            </a:r>
          </a:p>
        </p:txBody>
      </p:sp>
      <p:sp>
        <p:nvSpPr>
          <p:cNvPr id="21507" name="Sisällön paikkamerkki 2">
            <a:extLst>
              <a:ext uri="{FF2B5EF4-FFF2-40B4-BE49-F238E27FC236}">
                <a16:creationId xmlns:a16="http://schemas.microsoft.com/office/drawing/2014/main" id="{6F35146F-E23D-4F08-B2B2-A994646A1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766" y="1492585"/>
            <a:ext cx="10342918" cy="4583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en-gb" sz="2400" dirty="0">
                <a:solidFill>
                  <a:schemeClr val="tx1"/>
                </a:solidFill>
              </a:rPr>
              <a:t>Basic education is organised at Tampere Vocational College </a:t>
            </a:r>
            <a:r>
              <a:rPr lang="en-gb" sz="2400" dirty="0" err="1">
                <a:solidFill>
                  <a:schemeClr val="tx1"/>
                </a:solidFill>
              </a:rPr>
              <a:t>Tredu’s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Santalahdentie</a:t>
            </a:r>
            <a:r>
              <a:rPr lang="en-gb" sz="2400" dirty="0">
                <a:solidFill>
                  <a:schemeClr val="tx1"/>
                </a:solidFill>
              </a:rPr>
              <a:t> campus  </a:t>
            </a:r>
          </a:p>
          <a:p>
            <a:pPr algn="l" rtl="0"/>
            <a:r>
              <a:rPr lang="en-gb" sz="2400" dirty="0">
                <a:solidFill>
                  <a:schemeClr val="tx1"/>
                </a:solidFill>
              </a:rPr>
              <a:t>Intended for young persons who do not possess the basic education certificate</a:t>
            </a:r>
          </a:p>
          <a:p>
            <a:pPr algn="l" rtl="0"/>
            <a:r>
              <a:rPr lang="en-gb" sz="2400" dirty="0">
                <a:solidFill>
                  <a:schemeClr val="tx1"/>
                </a:solidFill>
              </a:rPr>
              <a:t>Teaching takes place during the day </a:t>
            </a:r>
          </a:p>
          <a:p>
            <a:pPr algn="l" rtl="0"/>
            <a:r>
              <a:rPr lang="en-gb" sz="2400" dirty="0">
                <a:solidFill>
                  <a:schemeClr val="tx1"/>
                </a:solidFill>
              </a:rPr>
              <a:t>Includes all basic education subjects - earlier studies in basic education may be credited</a:t>
            </a:r>
          </a:p>
          <a:p>
            <a:pPr algn="l" rtl="0"/>
            <a:r>
              <a:rPr lang="en-gb" sz="2400" dirty="0">
                <a:solidFill>
                  <a:schemeClr val="tx1"/>
                </a:solidFill>
              </a:rPr>
              <a:t>The goal is a basic education completion diploma</a:t>
            </a:r>
          </a:p>
          <a:p>
            <a:pPr algn="l" rtl="0"/>
            <a:r>
              <a:rPr lang="en-gb" sz="2400" dirty="0">
                <a:solidFill>
                  <a:schemeClr val="tx1"/>
                </a:solidFill>
              </a:rPr>
              <a:t>For further information, please contact </a:t>
            </a:r>
            <a:r>
              <a:rPr lang="en-gb" sz="2400" dirty="0" err="1">
                <a:solidFill>
                  <a:schemeClr val="tx1"/>
                </a:solidFill>
              </a:rPr>
              <a:t>Tredu</a:t>
            </a:r>
            <a:r>
              <a:rPr lang="en-gb" sz="2400" dirty="0">
                <a:solidFill>
                  <a:schemeClr val="tx1"/>
                </a:solidFill>
              </a:rPr>
              <a:t> student counsellor Tarja </a:t>
            </a:r>
            <a:r>
              <a:rPr lang="en-gb" sz="2400" dirty="0" err="1">
                <a:solidFill>
                  <a:schemeClr val="tx1"/>
                </a:solidFill>
              </a:rPr>
              <a:t>Kyttälä</a:t>
            </a:r>
            <a:r>
              <a:rPr lang="en-gb" sz="2400" dirty="0">
                <a:solidFill>
                  <a:schemeClr val="tx1"/>
                </a:solidFill>
              </a:rPr>
              <a:t>, tarja.kyttala@tampere.fi tel. 0400 562120</a:t>
            </a:r>
          </a:p>
          <a:p>
            <a:pPr rtl="0"/>
            <a:endParaRPr lang="fi-FI" altLang="fi-F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8D02D307-0F2C-453C-BF87-416132CEDB5A}"/>
                  </a:ext>
                </a:extLst>
              </p14:cNvPr>
              <p14:cNvContentPartPr/>
              <p14:nvPr/>
            </p14:nvContentPartPr>
            <p14:xfrm>
              <a:off x="4793776" y="5345373"/>
              <a:ext cx="19049" cy="19049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8D02D307-0F2C-453C-BF87-416132CEDB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1326" y="4392923"/>
                <a:ext cx="1904900" cy="19049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B29C99D-23D2-48F0-AB4A-F8812379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11</a:t>
            </a:fld>
            <a:endParaRPr lang="fi-FI" alt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A820B2-7A41-49A5-B144-655E714C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296720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56CC96-19E9-4D8D-85E6-3F69A952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8" y="181511"/>
            <a:ext cx="11709862" cy="1325563"/>
          </a:xfrm>
        </p:spPr>
        <p:txBody>
          <a:bodyPr rtlCol="0">
            <a:noAutofit/>
          </a:bodyPr>
          <a:lstStyle/>
          <a:p>
            <a:pPr rtl="0"/>
            <a:r>
              <a:rPr lang="en-gb" sz="3600" dirty="0">
                <a:solidFill>
                  <a:schemeClr val="tx1"/>
                </a:solidFill>
              </a:rPr>
              <a:t>TUVA: </a:t>
            </a:r>
            <a:br>
              <a:rPr lang="fi-FI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preparatory education for an upper secondary qualification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4E5B7-2C17-4ADD-B963-5EA690D8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39" y="1499212"/>
            <a:ext cx="11275763" cy="475614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 rtl="0"/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TUVA is intended for young people and adults who have completed their basic education or an equivalent education</a:t>
            </a:r>
          </a:p>
          <a:p>
            <a:pPr algn="l" rtl="0"/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For each student, a personal study plan (HOKS) will be drawn up with the focus of the studies enumerated = not everyone needs to study everything</a:t>
            </a:r>
          </a:p>
          <a:p>
            <a:pPr algn="l" rtl="0"/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TUVA involves practise with going to school, time management and everyday skills, as well as familiarisation with different educational fields and professions, including through traineeships. 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 dirty="0">
                <a:solidFill>
                  <a:schemeClr val="tx1"/>
                </a:solidFill>
              </a:rPr>
              <a:t>In the TUVA programme, you can prepare for vocational and general upper secondary studies, as well as completing some courses included in them. 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dirty="0">
                <a:solidFill>
                  <a:schemeClr val="tx1"/>
                </a:solidFill>
              </a:rPr>
              <a:t>In the TUVA </a:t>
            </a:r>
            <a:r>
              <a:rPr dirty="0" err="1">
                <a:solidFill>
                  <a:schemeClr val="tx1"/>
                </a:solidFill>
              </a:rPr>
              <a:t>programme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lang="en-gb" dirty="0">
                <a:solidFill>
                  <a:schemeClr val="tx1"/>
                </a:solidFill>
              </a:rPr>
              <a:t>subjects familiar from basic education will be reviewed, and it is possible </a:t>
            </a:r>
            <a:r>
              <a:rPr lang="en-gb" dirty="0" err="1">
                <a:solidFill>
                  <a:schemeClr val="tx1"/>
                </a:solidFill>
              </a:rPr>
              <a:t>to</a:t>
            </a:r>
            <a:r>
              <a:rPr lang="en-gb" sz="2400" dirty="0" err="1">
                <a:solidFill>
                  <a:schemeClr val="tx1"/>
                </a:solidFill>
              </a:rPr>
              <a:t>raise</a:t>
            </a:r>
            <a:r>
              <a:rPr lang="en-gb" sz="2400" dirty="0">
                <a:solidFill>
                  <a:schemeClr val="tx1"/>
                </a:solidFill>
              </a:rPr>
              <a:t> the grades in your basic education diploma (when the diploma is Finnish), to improve your Finnish, and to brush up on your learning skills to prepare for further education. </a:t>
            </a:r>
            <a:endParaRPr lang="fi-FI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dirty="0">
                <a:solidFill>
                  <a:schemeClr val="tx1"/>
                </a:solidFill>
              </a:rPr>
              <a:t>The duration of the TUVA programme is one year at most. </a:t>
            </a:r>
            <a:endParaRPr lang="fi-FI" dirty="0">
              <a:solidFill>
                <a:schemeClr val="tx1"/>
              </a:solidFill>
              <a:cs typeface="Calibri"/>
            </a:endParaRPr>
          </a:p>
          <a:p>
            <a:pPr marL="0" indent="0" algn="l" rtl="0">
              <a:buNone/>
            </a:pP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l" rtl="0">
              <a:buNone/>
            </a:pPr>
            <a:endParaRPr lang="fi-FI" dirty="0"/>
          </a:p>
          <a:p>
            <a:pPr marL="0" indent="0" rtl="0">
              <a:buNone/>
            </a:pPr>
            <a:endParaRPr lang="fi-FI" dirty="0">
              <a:solidFill>
                <a:srgbClr val="00B050"/>
              </a:solidFill>
              <a:cs typeface="Calibri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F84AE6-473F-4EA5-9B3A-12E4CD2B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12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53978E9-0F97-4CEC-87D3-9354BD26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347353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56CC96-19E9-4D8D-85E6-3F69A952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0575" y="243412"/>
            <a:ext cx="12632575" cy="1325563"/>
          </a:xfrm>
        </p:spPr>
        <p:txBody>
          <a:bodyPr rtlCol="0">
            <a:normAutofit/>
          </a:bodyPr>
          <a:lstStyle/>
          <a:p>
            <a:pPr rtl="0"/>
            <a:r>
              <a:rPr lang="en-gb" sz="3600" dirty="0">
                <a:solidFill>
                  <a:schemeClr val="tx1"/>
                </a:solidFill>
              </a:rPr>
              <a:t>TUVA: preparatory education for an upper secondary qualification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4E5B7-2C17-4ADD-B963-5EA690D8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6444"/>
            <a:ext cx="11009522" cy="499814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Application either through the joint application system or through a continuous application procedure all year round</a:t>
            </a:r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gb" dirty="0">
                <a:solidFill>
                  <a:schemeClr val="tx1"/>
                </a:solidFill>
              </a:rPr>
              <a:t>Entry requirement is a certificate of completion of basic education or equivalent education, Finnish language level A2.1 required from foreign language speakers 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 b="1" dirty="0" err="1">
                <a:solidFill>
                  <a:schemeClr val="tx1"/>
                </a:solidFill>
              </a:rPr>
              <a:t>Tredu</a:t>
            </a:r>
            <a:r>
              <a:rPr lang="en-gb" b="1" dirty="0">
                <a:solidFill>
                  <a:schemeClr val="tx1"/>
                </a:solidFill>
              </a:rPr>
              <a:t>: TUVA Tampere</a:t>
            </a:r>
            <a:endParaRPr lang="fi-FI" b="1" dirty="0">
              <a:solidFill>
                <a:schemeClr val="tx1"/>
              </a:solidFill>
            </a:endParaRPr>
          </a:p>
          <a:p>
            <a:pPr lvl="1" algn="l" rtl="0"/>
            <a:r>
              <a:rPr lang="en-gb" b="1" dirty="0">
                <a:solidFill>
                  <a:schemeClr val="tx1"/>
                </a:solidFill>
                <a:ea typeface="Calibri"/>
                <a:cs typeface="Calibri"/>
              </a:rPr>
              <a:t>Application options for foreign-language speakers: </a:t>
            </a:r>
            <a:r>
              <a:rPr lang="en-gb" b="1" dirty="0" err="1">
                <a:solidFill>
                  <a:schemeClr val="tx1"/>
                </a:solidFill>
                <a:ea typeface="Calibri"/>
                <a:cs typeface="Calibri"/>
              </a:rPr>
              <a:t>Hepolamminkatu</a:t>
            </a:r>
            <a:r>
              <a:rPr lang="en-gb" b="1" dirty="0">
                <a:solidFill>
                  <a:schemeClr val="tx1"/>
                </a:solidFill>
                <a:ea typeface="Calibri"/>
                <a:cs typeface="Calibri"/>
              </a:rPr>
              <a:t> and </a:t>
            </a:r>
            <a:r>
              <a:rPr lang="en-gb" b="1" dirty="0" err="1">
                <a:solidFill>
                  <a:schemeClr val="tx1"/>
                </a:solidFill>
                <a:ea typeface="Calibri"/>
                <a:cs typeface="Calibri"/>
              </a:rPr>
              <a:t>Santalahdentie</a:t>
            </a:r>
            <a:r>
              <a:rPr lang="en-gb" b="1" dirty="0">
                <a:solidFill>
                  <a:schemeClr val="tx1"/>
                </a:solidFill>
                <a:ea typeface="Calibri"/>
                <a:cs typeface="Calibri"/>
              </a:rPr>
              <a:t>, as well as </a:t>
            </a:r>
            <a:r>
              <a:rPr lang="en-gb" b="1" dirty="0" err="1">
                <a:solidFill>
                  <a:schemeClr val="tx1"/>
                </a:solidFill>
                <a:ea typeface="Calibri"/>
                <a:cs typeface="Calibri"/>
              </a:rPr>
              <a:t>Pyynikki</a:t>
            </a:r>
            <a:r>
              <a:rPr lang="en-gb" b="1" dirty="0">
                <a:solidFill>
                  <a:schemeClr val="tx1"/>
                </a:solidFill>
                <a:ea typeface="Calibri"/>
                <a:cs typeface="Calibri"/>
              </a:rPr>
              <a:t> general upper secondary school</a:t>
            </a:r>
            <a:endParaRPr lang="fi-FI" b="1" dirty="0">
              <a:solidFill>
                <a:schemeClr val="tx1"/>
              </a:solidFill>
            </a:endParaRPr>
          </a:p>
          <a:p>
            <a:pPr lvl="1" algn="l" rtl="0"/>
            <a:r>
              <a:rPr lang="en-gb" b="1" dirty="0" err="1">
                <a:solidFill>
                  <a:schemeClr val="tx1"/>
                </a:solidFill>
              </a:rPr>
              <a:t>Pyynikki</a:t>
            </a:r>
            <a:r>
              <a:rPr lang="en-gb" b="1" dirty="0">
                <a:solidFill>
                  <a:schemeClr val="tx1"/>
                </a:solidFill>
              </a:rPr>
              <a:t> Upper Secondary School </a:t>
            </a:r>
            <a:r>
              <a:rPr lang="en-gb" dirty="0">
                <a:solidFill>
                  <a:schemeClr val="tx1"/>
                </a:solidFill>
              </a:rPr>
              <a:t>(until 31 July 2025 </a:t>
            </a:r>
            <a:r>
              <a:rPr lang="en-gb" dirty="0" err="1">
                <a:solidFill>
                  <a:schemeClr val="tx1"/>
                </a:solidFill>
              </a:rPr>
              <a:t>Hatanpää</a:t>
            </a:r>
            <a:r>
              <a:rPr lang="en-gb" dirty="0">
                <a:solidFill>
                  <a:schemeClr val="tx1"/>
                </a:solidFill>
              </a:rPr>
              <a:t> Upper Secondary School): preparatory studies for general upper secondary school, improving Finnish language and academic skills, and general upper secondary education courses </a:t>
            </a:r>
            <a:r>
              <a:rPr lang="en-gb" b="1" dirty="0">
                <a:solidFill>
                  <a:schemeClr val="tx1"/>
                </a:solidFill>
              </a:rPr>
              <a:t>S2 (Finnish as a second language) focus</a:t>
            </a:r>
            <a:endParaRPr lang="fi-FI" b="1" dirty="0">
              <a:solidFill>
                <a:schemeClr val="tx1"/>
              </a:solidFill>
              <a:ea typeface="Calibri"/>
              <a:cs typeface="Calibri"/>
            </a:endParaRPr>
          </a:p>
          <a:p>
            <a:pPr lvl="2" algn="l" rtl="0">
              <a:buFont typeface="Wingdings" panose="02070309020205020404" pitchFamily="49" charset="0"/>
              <a:buChar char="§"/>
            </a:pPr>
            <a:r>
              <a:rPr lang="en-gb" dirty="0">
                <a:solidFill>
                  <a:schemeClr val="tx1"/>
                </a:solidFill>
              </a:rPr>
              <a:t>Not a separate application option: the study programme to apply for is TUVA Tampere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  <a:p>
            <a:pPr lvl="2" algn="l" rtl="0">
              <a:buFont typeface="Wingdings" panose="02070309020205020404" pitchFamily="49" charset="0"/>
              <a:buChar char="§"/>
            </a:pPr>
            <a:r>
              <a:rPr lang="en-gb" dirty="0">
                <a:solidFill>
                  <a:schemeClr val="tx1"/>
                </a:solidFill>
              </a:rPr>
              <a:t>If a student wants to apply for the </a:t>
            </a:r>
            <a:r>
              <a:rPr lang="en-gb" dirty="0" err="1">
                <a:solidFill>
                  <a:schemeClr val="tx1"/>
                </a:solidFill>
              </a:rPr>
              <a:t>Pyynikki</a:t>
            </a:r>
            <a:r>
              <a:rPr lang="en-gb" dirty="0">
                <a:solidFill>
                  <a:schemeClr val="tx1"/>
                </a:solidFill>
              </a:rPr>
              <a:t> upper secondary school group, select the additional questions: </a:t>
            </a:r>
            <a:r>
              <a:rPr lang="en-gb" i="1" dirty="0">
                <a:solidFill>
                  <a:schemeClr val="tx1"/>
                </a:solidFill>
                <a:ea typeface="+mn-lt"/>
                <a:cs typeface="+mn-lt"/>
              </a:rPr>
              <a:t>I want ”to complete general upper secondary courses” and ”improve my Finnish language skills”</a:t>
            </a:r>
            <a:endParaRPr lang="fi-FI" b="1" i="1" dirty="0">
              <a:solidFill>
                <a:schemeClr val="tx1"/>
              </a:solidFill>
              <a:ea typeface="+mn-lt"/>
              <a:cs typeface="+mn-lt"/>
            </a:endParaRPr>
          </a:p>
          <a:p>
            <a:pPr lvl="2" algn="l" rtl="0">
              <a:buFont typeface="Wingdings" panose="02070309020205020404" pitchFamily="49" charset="0"/>
              <a:buChar char="§"/>
            </a:pPr>
            <a:r>
              <a:rPr lang="en-gb" dirty="0">
                <a:solidFill>
                  <a:schemeClr val="tx1"/>
                </a:solidFill>
                <a:ea typeface="+mn-lt"/>
                <a:cs typeface="+mn-lt"/>
              </a:rPr>
              <a:t>Further information</a:t>
            </a:r>
            <a:r>
              <a:rPr lang="en-gb" dirty="0">
                <a:solidFill>
                  <a:schemeClr val="tx1"/>
                </a:solidFill>
              </a:rPr>
              <a:t> and inquiries: Jaakko </a:t>
            </a:r>
            <a:r>
              <a:rPr lang="en-gb" dirty="0" err="1">
                <a:solidFill>
                  <a:schemeClr val="tx1"/>
                </a:solidFill>
              </a:rPr>
              <a:t>Saulamaa</a:t>
            </a:r>
            <a:r>
              <a:rPr lang="en-gb" dirty="0">
                <a:solidFill>
                  <a:schemeClr val="tx1"/>
                </a:solidFill>
              </a:rPr>
              <a:t> tel. 044 4309361</a:t>
            </a:r>
            <a:endParaRPr lang="fi-FI" b="1" dirty="0">
              <a:solidFill>
                <a:schemeClr val="tx1"/>
              </a:solidFill>
              <a:ea typeface="Calibri"/>
              <a:cs typeface="Calibri"/>
            </a:endParaRPr>
          </a:p>
          <a:p>
            <a:pPr lvl="2" algn="l" rtl="0">
              <a:buFont typeface="Wingdings" panose="02070309020205020404" pitchFamily="49" charset="0"/>
              <a:buChar char="§"/>
            </a:pPr>
            <a:r>
              <a:rPr lang="en-gb" dirty="0">
                <a:solidFill>
                  <a:schemeClr val="tx1"/>
                </a:solidFill>
                <a:ea typeface="Calibri"/>
                <a:cs typeface="Calibri"/>
              </a:rPr>
              <a:t>Language proficiency level A2.1, the candidates will be interviewed before selection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 dirty="0">
                <a:solidFill>
                  <a:schemeClr val="tx1"/>
                </a:solidFill>
              </a:rPr>
              <a:t>In Tampere, TUVA education is provided by </a:t>
            </a:r>
            <a:r>
              <a:rPr lang="en-gb" dirty="0" err="1">
                <a:solidFill>
                  <a:schemeClr val="tx1"/>
                </a:solidFill>
              </a:rPr>
              <a:t>Tredu</a:t>
            </a:r>
            <a:r>
              <a:rPr lang="en-gb" dirty="0">
                <a:solidFill>
                  <a:schemeClr val="tx1"/>
                </a:solidFill>
              </a:rPr>
              <a:t> (TUVA Tampere), </a:t>
            </a:r>
            <a:r>
              <a:rPr lang="en-gb" dirty="0" err="1">
                <a:solidFill>
                  <a:schemeClr val="tx1"/>
                </a:solidFill>
              </a:rPr>
              <a:t>Sasky</a:t>
            </a:r>
            <a:r>
              <a:rPr lang="en-gb" dirty="0">
                <a:solidFill>
                  <a:schemeClr val="tx1"/>
                </a:solidFill>
              </a:rPr>
              <a:t>, and the special vocational schools </a:t>
            </a:r>
            <a:r>
              <a:rPr lang="en-gb" dirty="0" err="1">
                <a:solidFill>
                  <a:schemeClr val="tx1"/>
                </a:solidFill>
              </a:rPr>
              <a:t>Luovi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Aitoo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dirty="0" err="1">
                <a:solidFill>
                  <a:schemeClr val="tx1"/>
                </a:solidFill>
              </a:rPr>
              <a:t>Kiipula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fi-FI" dirty="0">
              <a:solidFill>
                <a:schemeClr val="tx1"/>
              </a:solidFill>
              <a:cs typeface="Calibri"/>
            </a:endParaRPr>
          </a:p>
          <a:p>
            <a:pPr marL="0" indent="0" algn="l" rtl="0">
              <a:buNone/>
            </a:pPr>
            <a:endParaRPr lang="fi-FI" dirty="0">
              <a:solidFill>
                <a:srgbClr val="00B050"/>
              </a:solidFill>
              <a:cs typeface="Calibri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F84AE6-473F-4EA5-9B3A-12E4CD2B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13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017FF4-AD86-4758-9FC1-8068DE17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410341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>
            <a:extLst>
              <a:ext uri="{FF2B5EF4-FFF2-40B4-BE49-F238E27FC236}">
                <a16:creationId xmlns:a16="http://schemas.microsoft.com/office/drawing/2014/main" id="{6115B000-36E2-4B3B-A653-3EC2D23A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sz="4000">
                <a:solidFill>
                  <a:schemeClr val="tx1"/>
                </a:solidFill>
              </a:rPr>
              <a:t>What to do after upper secondary education?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0D19C949-6A80-442C-9787-43BE3C359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715152"/>
              </p:ext>
            </p:extLst>
          </p:nvPr>
        </p:nvGraphicFramePr>
        <p:xfrm>
          <a:off x="2128695" y="1396539"/>
          <a:ext cx="7584141" cy="514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DB68ED9-A006-4779-9D0B-0AEAAEC2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63C8498D-327E-4A64-B8CF-0696FADE2893}" type="slidenum">
              <a:rPr lang="fi-FI" altLang="en-US" smtClean="0"/>
              <a:pPr>
                <a:defRPr/>
              </a:pPr>
              <a:t>14</a:t>
            </a:fld>
            <a:endParaRPr lang="fi-FI" alt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34D5BA-5AE5-4C10-8324-BCF2C814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373809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6F771-7F2E-4A87-AEF8-DBBD0AFE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564"/>
          </a:xfrm>
        </p:spPr>
        <p:txBody>
          <a:bodyPr rtlCol="0"/>
          <a:lstStyle/>
          <a:p>
            <a:pPr rtl="0"/>
            <a:r>
              <a:rPr lang="en-gb" dirty="0">
                <a:solidFill>
                  <a:schemeClr val="tx1"/>
                </a:solidFill>
                <a:cs typeface="Calibri"/>
              </a:rPr>
              <a:t>Applying for education 2025</a:t>
            </a:r>
            <a:endParaRPr lang="fi-FI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05BC80-40F3-4688-BF35-BE5689614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3404"/>
            <a:ext cx="11003691" cy="519294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/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The joint application period for post-basic education is </a:t>
            </a:r>
            <a:r>
              <a:rPr lang="en-gb" sz="2000" u="sng" dirty="0">
                <a:solidFill>
                  <a:schemeClr val="tx1"/>
                </a:solidFill>
                <a:ea typeface="+mn-lt"/>
                <a:cs typeface="+mn-lt"/>
              </a:rPr>
              <a:t>18 February 2025 - 18 March 2025</a:t>
            </a:r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pPr lvl="1" algn="l" rtl="0"/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Submit your application online at www.opintopolku.fi</a:t>
            </a:r>
          </a:p>
          <a:p>
            <a:pPr lvl="1" algn="l" rtl="0"/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In the joint application procedure, you can apply for seven study programmes</a:t>
            </a:r>
          </a:p>
          <a:p>
            <a:pPr algn="l" rtl="0"/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In the joint application procedure you can apply for:</a:t>
            </a:r>
          </a:p>
          <a:p>
            <a:pPr lvl="1" algn="l" rtl="0">
              <a:buFont typeface="Courier New" panose="020B0604020202020204" pitchFamily="34" charset="0"/>
              <a:buChar char="o"/>
            </a:pP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Upper secondary education (general upper secondary and vocational education)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lvl="1" algn="l" rtl="0">
              <a:buFont typeface="Courier New" panose="020B0604020202020204" pitchFamily="34" charset="0"/>
              <a:buChar char="o"/>
            </a:pP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Preparatory education for an upper secondary qualification (TUVA)</a:t>
            </a:r>
          </a:p>
          <a:p>
            <a:pPr lvl="1" algn="l" rtl="0">
              <a:buFont typeface="Courier New" panose="020B0604020202020204" pitchFamily="34" charset="0"/>
              <a:buChar char="o"/>
            </a:pP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Vocational training provided as intensive special support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lvl="1" algn="l" rtl="0"/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Training for work and independent living (TELMA)</a:t>
            </a:r>
          </a:p>
          <a:p>
            <a:pPr lvl="1" algn="l" rtl="0"/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Folk high schools under the ”</a:t>
            </a:r>
            <a:r>
              <a:rPr lang="en-gb" sz="1400" dirty="0" err="1">
                <a:solidFill>
                  <a:schemeClr val="tx1"/>
                </a:solidFill>
                <a:ea typeface="+mn-lt"/>
                <a:cs typeface="+mn-lt"/>
              </a:rPr>
              <a:t>Opistovuosi</a:t>
            </a: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1400" dirty="0" err="1">
                <a:solidFill>
                  <a:schemeClr val="tx1"/>
                </a:solidFill>
                <a:ea typeface="+mn-lt"/>
                <a:cs typeface="+mn-lt"/>
              </a:rPr>
              <a:t>oppivelvollisille</a:t>
            </a: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" programme</a:t>
            </a:r>
            <a:endParaRPr lang="fi-FI" sz="1400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Basic vocational qualifications in English at </a:t>
            </a:r>
            <a:r>
              <a:rPr lang="en-gb" sz="2000" dirty="0" err="1">
                <a:solidFill>
                  <a:schemeClr val="tx1"/>
                </a:solidFill>
                <a:ea typeface="+mn-lt"/>
                <a:cs typeface="+mn-lt"/>
              </a:rPr>
              <a:t>Tredu</a:t>
            </a:r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: Restaurant and Catering Services – Waiter/Waitress (more information: saija.hellsten@tampere.fi),</a:t>
            </a:r>
            <a:r>
              <a:rPr lang="en-gb" sz="2000" dirty="0">
                <a:solidFill>
                  <a:schemeClr val="tx1"/>
                </a:solidFill>
              </a:rPr>
              <a:t> Sports and Business and Business </a:t>
            </a:r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(more information: merja.helin@tampere.fi)</a:t>
            </a:r>
          </a:p>
          <a:p>
            <a:pPr algn="l" rtl="0"/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More information on applying for adult basic education will be provided during the early spring</a:t>
            </a:r>
            <a:endParaRPr lang="fi-FI" sz="2000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You can practise filling in the joint application form using the demo website (the site closes </a:t>
            </a:r>
            <a:r>
              <a:rPr lang="en-gb" sz="2000" u="sng" dirty="0">
                <a:solidFill>
                  <a:schemeClr val="tx1"/>
                </a:solidFill>
                <a:ea typeface="+mn-lt"/>
                <a:cs typeface="+mn-lt"/>
              </a:rPr>
              <a:t>on 14 February 2025 at 3 pm)</a:t>
            </a:r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2000" dirty="0">
                <a:solidFill>
                  <a:schemeClr val="tx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www.opintopolku.fi</a:t>
            </a:r>
            <a:r>
              <a:rPr lang="en-gb" sz="2000" dirty="0">
                <a:solidFill>
                  <a:schemeClr val="tx1"/>
                </a:solidFill>
                <a:ea typeface="+mn-lt"/>
                <a:cs typeface="+mn-lt"/>
              </a:rPr>
              <a:t>  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14AFAF-1733-44F2-84CB-766D4827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58516A4-B3D5-46CE-B9DB-4ADC2840B5F4}" type="slidenum">
              <a:rPr lang="fi-FI" altLang="en-US"/>
              <a:pPr>
                <a:defRPr/>
              </a:pPr>
              <a:t>15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6C3873-85F4-42DB-9141-F586FA10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163654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1">
            <a:extLst>
              <a:ext uri="{FF2B5EF4-FFF2-40B4-BE49-F238E27FC236}">
                <a16:creationId xmlns:a16="http://schemas.microsoft.com/office/drawing/2014/main" id="{FA6AA1D9-CBF8-4725-A094-BFDBA98A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rtlCol="0"/>
          <a:lstStyle/>
          <a:p>
            <a:pPr rtl="0"/>
            <a:r>
              <a:rPr lang="en-gb">
                <a:solidFill>
                  <a:schemeClr val="tx1"/>
                </a:solidFill>
              </a:rPr>
              <a:t>Help and advice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6627" name="Sisällön paikkamerkki 2">
            <a:extLst>
              <a:ext uri="{FF2B5EF4-FFF2-40B4-BE49-F238E27FC236}">
                <a16:creationId xmlns:a16="http://schemas.microsoft.com/office/drawing/2014/main" id="{E9D3BC07-C310-4FCB-B5CA-96460573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974968"/>
            <a:ext cx="10496102" cy="552743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 rtl="0">
              <a:defRPr/>
            </a:pPr>
            <a:r>
              <a:rPr lang="en-gb" dirty="0">
                <a:solidFill>
                  <a:schemeClr val="tx1"/>
                </a:solidFill>
              </a:rPr>
              <a:t>Study and careers adviser at your own school</a:t>
            </a:r>
          </a:p>
          <a:p>
            <a:pPr algn="l" rtl="0">
              <a:defRPr/>
            </a:pPr>
            <a:r>
              <a:rPr lang="en-gb" dirty="0">
                <a:solidFill>
                  <a:schemeClr val="tx1"/>
                </a:solidFill>
              </a:rPr>
              <a:t>Study and career advisers at the general upper secondary schools and vocational institutions</a:t>
            </a:r>
            <a:endParaRPr lang="fi-FI" altLang="fi-FI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 b="1" dirty="0" err="1">
                <a:solidFill>
                  <a:schemeClr val="tx1"/>
                </a:solidFill>
              </a:rPr>
              <a:t>Tredu</a:t>
            </a:r>
            <a:r>
              <a:rPr lang="en-gb" b="1" dirty="0">
                <a:solidFill>
                  <a:schemeClr val="tx1"/>
                </a:solidFill>
              </a:rPr>
              <a:t> trainings: </a:t>
            </a:r>
            <a:endParaRPr lang="fi-FI" sz="2400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gb" b="1" dirty="0">
                <a:solidFill>
                  <a:schemeClr val="tx1"/>
                </a:solidFill>
              </a:rPr>
              <a:t> </a:t>
            </a:r>
            <a:r>
              <a:rPr lang="en-gb" b="1" dirty="0" err="1">
                <a:solidFill>
                  <a:schemeClr val="tx1"/>
                </a:solidFill>
              </a:rPr>
              <a:t>TreduNavi</a:t>
            </a:r>
            <a:r>
              <a:rPr lang="en-gb" b="1" dirty="0">
                <a:solidFill>
                  <a:schemeClr val="tx1"/>
                </a:solidFill>
              </a:rPr>
              <a:t> application service, </a:t>
            </a:r>
            <a:r>
              <a:rPr lang="en-gb" sz="2400" dirty="0">
                <a:solidFill>
                  <a:schemeClr val="tx1"/>
                </a:solidFill>
              </a:rPr>
              <a:t>phone 040 1705 649, tredu.haku@tampere.fi</a:t>
            </a:r>
            <a:endParaRPr lang="fi-FI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l" rtl="0">
              <a:buNone/>
            </a:pPr>
            <a:r>
              <a:rPr lang="en-gb" sz="2400" dirty="0">
                <a:solidFill>
                  <a:schemeClr val="tx1"/>
                </a:solidFill>
              </a:rPr>
              <a:t> Telephone service open Monday 9 am to 3 pm, Tuesday noon to 3 pm, Wednesday – Friday 9 am to 3 pm.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en-gb" sz="2400" i="1" dirty="0">
                <a:solidFill>
                  <a:schemeClr val="tx1"/>
                </a:solidFill>
              </a:rPr>
              <a:t> </a:t>
            </a:r>
            <a:r>
              <a:rPr lang="en-gb" i="1" dirty="0">
                <a:solidFill>
                  <a:schemeClr val="tx1"/>
                </a:solidFill>
              </a:rPr>
              <a:t>PLEASE NOTE: Client meetings by appointment only.</a:t>
            </a:r>
            <a:br>
              <a:rPr lang="fi-FI" i="1" dirty="0">
                <a:solidFill>
                  <a:schemeClr val="tx1"/>
                </a:solidFill>
              </a:rPr>
            </a:br>
            <a:endParaRPr lang="fi-FI" i="1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en-gb" dirty="0">
                <a:solidFill>
                  <a:schemeClr val="tx1"/>
                </a:solidFill>
              </a:rPr>
              <a:t>information about </a:t>
            </a:r>
            <a:r>
              <a:rPr lang="en-gb" dirty="0" err="1">
                <a:solidFill>
                  <a:schemeClr val="tx1"/>
                </a:solidFill>
              </a:rPr>
              <a:t>Tredu</a:t>
            </a:r>
            <a:r>
              <a:rPr lang="en-gb" dirty="0">
                <a:solidFill>
                  <a:schemeClr val="tx1"/>
                </a:solidFill>
              </a:rPr>
              <a:t> immigrant education </a:t>
            </a:r>
            <a:r>
              <a:rPr lang="en-gb" sz="210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Tredu</a:t>
            </a:r>
            <a:r>
              <a:rPr lang="en-gb" sz="21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immigrant education</a:t>
            </a:r>
            <a:endParaRPr lang="fi-FI" altLang="fi-FI" sz="1900" dirty="0">
              <a:solidFill>
                <a:schemeClr val="tx1"/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rtl="0">
              <a:defRPr/>
            </a:pPr>
            <a:endParaRPr lang="fi-FI" altLang="fi-FI" dirty="0">
              <a:solidFill>
                <a:schemeClr val="tx1"/>
              </a:solidFill>
            </a:endParaRPr>
          </a:p>
          <a:p>
            <a:pPr algn="l" rtl="0">
              <a:defRPr/>
            </a:pPr>
            <a:r>
              <a:rPr lang="en-gb" b="1" dirty="0" err="1">
                <a:solidFill>
                  <a:schemeClr val="tx1"/>
                </a:solidFill>
              </a:rPr>
              <a:t>Ohjaamo</a:t>
            </a:r>
            <a:r>
              <a:rPr lang="en-gb" b="1" dirty="0">
                <a:solidFill>
                  <a:schemeClr val="tx1"/>
                </a:solidFill>
              </a:rPr>
              <a:t>:</a:t>
            </a:r>
            <a:endParaRPr lang="fi-FI" altLang="fi-FI" b="1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l" rtl="0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Visiting address: </a:t>
            </a:r>
            <a:r>
              <a:rPr lang="en-gb" u="sng" dirty="0" err="1">
                <a:solidFill>
                  <a:schemeClr val="tx1"/>
                </a:solidFill>
              </a:rPr>
              <a:t>Hammareninkatu</a:t>
            </a:r>
            <a:r>
              <a:rPr lang="en-gb" u="sng" dirty="0">
                <a:solidFill>
                  <a:schemeClr val="tx1"/>
                </a:solidFill>
              </a:rPr>
              <a:t> 8 A (2nd floor)</a:t>
            </a:r>
            <a:endParaRPr lang="fi-FI" u="sng" dirty="0">
              <a:solidFill>
                <a:schemeClr val="tx1"/>
              </a:solidFill>
              <a:cs typeface="Calibri"/>
            </a:endParaRPr>
          </a:p>
          <a:p>
            <a:pPr marL="0" indent="0" algn="l" rtl="0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Opening hours: </a:t>
            </a:r>
            <a:r>
              <a:rPr lang="en-gb" u="sng" dirty="0">
                <a:solidFill>
                  <a:schemeClr val="tx1"/>
                </a:solidFill>
              </a:rPr>
              <a:t>Mon-Fri 1 pm to 4 pm</a:t>
            </a:r>
            <a:endParaRPr lang="fi-FI" u="sng" dirty="0">
              <a:solidFill>
                <a:schemeClr val="tx1"/>
              </a:solidFill>
              <a:cs typeface="Calibri"/>
            </a:endParaRPr>
          </a:p>
          <a:p>
            <a:pPr marL="914400" lvl="2" indent="0" rtl="0">
              <a:buNone/>
              <a:defRPr/>
            </a:pPr>
            <a:endParaRPr lang="fi-FI" alt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9A7AB7F-73CC-4883-8873-9B48BB0D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16</a:t>
            </a:fld>
            <a:endParaRPr lang="fi-FI" alt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215AD7C-C195-46A9-BDD1-BF97F9BD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344821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510"/>
          </a:xfrm>
        </p:spPr>
        <p:txBody>
          <a:bodyPr rtlCol="0"/>
          <a:lstStyle/>
          <a:p>
            <a:pPr rtl="0"/>
            <a:r>
              <a:rPr lang="en-gb">
                <a:solidFill>
                  <a:schemeClr val="tx1"/>
                </a:solidFill>
              </a:rPr>
              <a:t>Finnish education system 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492150" y="5822063"/>
            <a:ext cx="9199418" cy="570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600">
                <a:solidFill>
                  <a:schemeClr val="tx1"/>
                </a:solidFill>
              </a:rPr>
              <a:t>PRE-PRIMARY EDUCATION</a:t>
            </a:r>
          </a:p>
          <a:p>
            <a:pPr algn="ctr" rtl="0"/>
            <a:r>
              <a:rPr lang="en-gb" sz="1600">
                <a:solidFill>
                  <a:schemeClr val="tx1"/>
                </a:solidFill>
              </a:rPr>
              <a:t>In daycare or at school</a:t>
            </a:r>
          </a:p>
        </p:txBody>
      </p:sp>
      <p:grpSp>
        <p:nvGrpSpPr>
          <p:cNvPr id="4" name="Ryhmä 3"/>
          <p:cNvGrpSpPr/>
          <p:nvPr/>
        </p:nvGrpSpPr>
        <p:grpSpPr>
          <a:xfrm>
            <a:off x="1492149" y="5095468"/>
            <a:ext cx="9199419" cy="743778"/>
            <a:chOff x="101594" y="4157729"/>
            <a:chExt cx="6200214" cy="864100"/>
          </a:xfrm>
          <a:solidFill>
            <a:srgbClr val="00B0F0"/>
          </a:solidFill>
        </p:grpSpPr>
        <p:sp>
          <p:nvSpPr>
            <p:cNvPr id="5" name="Suorakulmio 4"/>
            <p:cNvSpPr/>
            <p:nvPr/>
          </p:nvSpPr>
          <p:spPr>
            <a:xfrm>
              <a:off x="101594" y="4157729"/>
              <a:ext cx="6200214" cy="86410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/>
            <a:lstStyle/>
            <a:p>
              <a:pPr rtl="0"/>
              <a:endParaRPr lang="fi-FI"/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101594" y="4157729"/>
              <a:ext cx="6200214" cy="8641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>
                  <a:solidFill>
                    <a:schemeClr val="tx1"/>
                  </a:solidFill>
                </a:rPr>
                <a:t>BASIC EDUCATION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>
                  <a:solidFill>
                    <a:schemeClr val="tx1"/>
                  </a:solidFill>
                </a:rPr>
                <a:t>9 – 4 years</a:t>
              </a:r>
            </a:p>
          </p:txBody>
        </p:sp>
      </p:grpSp>
      <p:sp>
        <p:nvSpPr>
          <p:cNvPr id="9" name="Tekstiruutu 8"/>
          <p:cNvSpPr txBox="1"/>
          <p:nvPr/>
        </p:nvSpPr>
        <p:spPr>
          <a:xfrm>
            <a:off x="1492149" y="3834309"/>
            <a:ext cx="6935411" cy="9678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rtlCol="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>
                <a:solidFill>
                  <a:schemeClr val="tx1"/>
                </a:solidFill>
              </a:rPr>
              <a:t>PREPARATORY INSTRUCTION AFTER BASIC EDUCATION</a:t>
            </a:r>
          </a:p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>
                <a:solidFill>
                  <a:schemeClr val="tx1"/>
                </a:solidFill>
              </a:rPr>
              <a:t>1 year</a:t>
            </a:r>
          </a:p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>
                <a:solidFill>
                  <a:schemeClr val="tx1"/>
                </a:solidFill>
              </a:rPr>
              <a:t>TUVA i.e. Preparatory education for an upper secondary qualification</a:t>
            </a:r>
            <a:endParaRPr lang="fi-FI" sz="1600" kern="1200">
              <a:solidFill>
                <a:schemeClr val="tx1"/>
              </a:solidFill>
            </a:endParaRPr>
          </a:p>
        </p:txBody>
      </p:sp>
      <p:grpSp>
        <p:nvGrpSpPr>
          <p:cNvPr id="10" name="Ryhmä 9"/>
          <p:cNvGrpSpPr/>
          <p:nvPr/>
        </p:nvGrpSpPr>
        <p:grpSpPr>
          <a:xfrm>
            <a:off x="2067187" y="2525142"/>
            <a:ext cx="1842464" cy="1061577"/>
            <a:chOff x="3882566" y="1550388"/>
            <a:chExt cx="1842464" cy="83431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" name="Suorakulmio 10"/>
            <p:cNvSpPr/>
            <p:nvPr/>
          </p:nvSpPr>
          <p:spPr>
            <a:xfrm>
              <a:off x="3882566" y="1550388"/>
              <a:ext cx="1842464" cy="83431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/>
            <a:lstStyle/>
            <a:p>
              <a:pPr rtl="0"/>
              <a:endParaRPr lang="fi-FI"/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3882566" y="1550388"/>
              <a:ext cx="1842464" cy="8343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General upper secondary education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>
                  <a:solidFill>
                    <a:schemeClr val="tx1"/>
                  </a:solidFill>
                </a:rPr>
                <a:t>2 – 4 years</a:t>
              </a: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7272783" y="2498393"/>
            <a:ext cx="2149408" cy="1061577"/>
            <a:chOff x="1375084" y="1599868"/>
            <a:chExt cx="1580578" cy="106157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" name="Suorakulmio 13"/>
            <p:cNvSpPr/>
            <p:nvPr/>
          </p:nvSpPr>
          <p:spPr>
            <a:xfrm>
              <a:off x="1375084" y="1599868"/>
              <a:ext cx="1580578" cy="99322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/>
            <a:lstStyle/>
            <a:p>
              <a:pPr rtl="0"/>
              <a:endParaRPr lang="fi-FI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1375084" y="1668217"/>
              <a:ext cx="1580578" cy="9932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>
                  <a:solidFill>
                    <a:schemeClr val="tx1"/>
                  </a:solidFill>
                </a:rPr>
                <a:t>Vocational upper secondary qualification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>
                  <a:solidFill>
                    <a:schemeClr val="tx1"/>
                  </a:solidFill>
                </a:rPr>
                <a:t>3 years</a:t>
              </a: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2052862" y="1209268"/>
            <a:ext cx="1791653" cy="1074992"/>
            <a:chOff x="1265040" y="439199"/>
            <a:chExt cx="1791653" cy="107499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Suorakulmio 16"/>
            <p:cNvSpPr/>
            <p:nvPr/>
          </p:nvSpPr>
          <p:spPr>
            <a:xfrm>
              <a:off x="1265040" y="439199"/>
              <a:ext cx="1791653" cy="107499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/>
            <a:lstStyle/>
            <a:p>
              <a:pPr rtl="0"/>
              <a:endParaRPr lang="fi-FI"/>
            </a:p>
          </p:txBody>
        </p:sp>
        <p:sp>
          <p:nvSpPr>
            <p:cNvPr id="18" name="Tekstiruutu 17"/>
            <p:cNvSpPr txBox="1"/>
            <p:nvPr/>
          </p:nvSpPr>
          <p:spPr>
            <a:xfrm>
              <a:off x="1265040" y="439199"/>
              <a:ext cx="1791653" cy="10749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>
                  <a:solidFill>
                    <a:schemeClr val="tx1"/>
                  </a:solidFill>
                </a:rPr>
                <a:t>Universities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>
                  <a:solidFill>
                    <a:schemeClr val="tx1"/>
                  </a:solidFill>
                </a:rPr>
                <a:t>4 – 7 years</a:t>
              </a:r>
            </a:p>
          </p:txBody>
        </p:sp>
      </p:grpSp>
      <p:cxnSp>
        <p:nvCxnSpPr>
          <p:cNvPr id="41" name="Kulmayhdysviiva 40"/>
          <p:cNvCxnSpPr>
            <a:cxnSpLocks/>
            <a:stCxn id="6" idx="3"/>
          </p:cNvCxnSpPr>
          <p:nvPr/>
        </p:nvCxnSpPr>
        <p:spPr>
          <a:xfrm flipH="1" flipV="1">
            <a:off x="9418050" y="2967071"/>
            <a:ext cx="1273518" cy="2500286"/>
          </a:xfrm>
          <a:prstGeom prst="bentConnector4">
            <a:avLst>
              <a:gd name="adj1" fmla="val -44598"/>
              <a:gd name="adj2" fmla="val 99287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Kulmayhdysviiva 56"/>
          <p:cNvCxnSpPr>
            <a:stCxn id="6" idx="1"/>
            <a:endCxn id="12" idx="1"/>
          </p:cNvCxnSpPr>
          <p:nvPr/>
        </p:nvCxnSpPr>
        <p:spPr>
          <a:xfrm rot="10800000" flipH="1">
            <a:off x="1492149" y="3055931"/>
            <a:ext cx="575038" cy="2411426"/>
          </a:xfrm>
          <a:prstGeom prst="bentConnector3">
            <a:avLst>
              <a:gd name="adj1" fmla="val -39754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nuoliyhdysviiva 63"/>
          <p:cNvCxnSpPr>
            <a:cxnSpLocks/>
          </p:cNvCxnSpPr>
          <p:nvPr/>
        </p:nvCxnSpPr>
        <p:spPr>
          <a:xfrm flipV="1">
            <a:off x="2988419" y="3554088"/>
            <a:ext cx="0" cy="2992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uora nuoliyhdysviiva 68"/>
          <p:cNvCxnSpPr/>
          <p:nvPr/>
        </p:nvCxnSpPr>
        <p:spPr>
          <a:xfrm>
            <a:off x="4709740" y="3204244"/>
            <a:ext cx="179898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uora nuoliyhdysviiva 69"/>
          <p:cNvCxnSpPr>
            <a:stCxn id="12" idx="0"/>
          </p:cNvCxnSpPr>
          <p:nvPr/>
        </p:nvCxnSpPr>
        <p:spPr>
          <a:xfrm flipV="1">
            <a:off x="2988419" y="2294664"/>
            <a:ext cx="3112" cy="2304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/>
          <p:cNvCxnSpPr>
            <a:stCxn id="14" idx="0"/>
            <a:endCxn id="35" idx="2"/>
          </p:cNvCxnSpPr>
          <p:nvPr/>
        </p:nvCxnSpPr>
        <p:spPr>
          <a:xfrm flipV="1">
            <a:off x="8347487" y="2218299"/>
            <a:ext cx="0" cy="280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uora nuoliyhdysviiva 71"/>
          <p:cNvCxnSpPr>
            <a:stCxn id="12" idx="3"/>
            <a:endCxn id="35" idx="1"/>
          </p:cNvCxnSpPr>
          <p:nvPr/>
        </p:nvCxnSpPr>
        <p:spPr>
          <a:xfrm flipV="1">
            <a:off x="3909651" y="1683582"/>
            <a:ext cx="3363132" cy="13723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nuoliyhdysviiva 74"/>
          <p:cNvCxnSpPr>
            <a:stCxn id="15" idx="1"/>
            <a:endCxn id="17" idx="3"/>
          </p:cNvCxnSpPr>
          <p:nvPr/>
        </p:nvCxnSpPr>
        <p:spPr>
          <a:xfrm flipH="1" flipV="1">
            <a:off x="3844515" y="1746764"/>
            <a:ext cx="3428268" cy="13165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nuoliyhdysviiva 82"/>
          <p:cNvCxnSpPr/>
          <p:nvPr/>
        </p:nvCxnSpPr>
        <p:spPr>
          <a:xfrm>
            <a:off x="4709740" y="1895297"/>
            <a:ext cx="179898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uora nuoliyhdysviiva 89"/>
          <p:cNvCxnSpPr>
            <a:cxnSpLocks/>
          </p:cNvCxnSpPr>
          <p:nvPr/>
        </p:nvCxnSpPr>
        <p:spPr>
          <a:xfrm flipV="1">
            <a:off x="8347487" y="3509898"/>
            <a:ext cx="0" cy="324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i 91"/>
          <p:cNvSpPr/>
          <p:nvPr/>
        </p:nvSpPr>
        <p:spPr>
          <a:xfrm>
            <a:off x="934" y="1390643"/>
            <a:ext cx="1694173" cy="8587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>
                <a:solidFill>
                  <a:schemeClr val="tx1"/>
                </a:solidFill>
              </a:rPr>
              <a:t>Post-secondary level</a:t>
            </a:r>
          </a:p>
        </p:txBody>
      </p:sp>
      <p:sp>
        <p:nvSpPr>
          <p:cNvPr id="93" name="Ellipsi 92"/>
          <p:cNvSpPr/>
          <p:nvPr/>
        </p:nvSpPr>
        <p:spPr>
          <a:xfrm>
            <a:off x="68797" y="2583951"/>
            <a:ext cx="1626309" cy="8189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>
                <a:solidFill>
                  <a:schemeClr val="tx1"/>
                </a:solidFill>
              </a:rPr>
              <a:t>Upper secondary level</a:t>
            </a:r>
          </a:p>
        </p:txBody>
      </p:sp>
      <p:sp>
        <p:nvSpPr>
          <p:cNvPr id="94" name="Ellipsi 93"/>
          <p:cNvSpPr/>
          <p:nvPr/>
        </p:nvSpPr>
        <p:spPr>
          <a:xfrm>
            <a:off x="-33967" y="5213549"/>
            <a:ext cx="1387511" cy="8189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>
                <a:solidFill>
                  <a:schemeClr val="tx1"/>
                </a:solidFill>
              </a:rPr>
              <a:t>Basic level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7272783" y="1148864"/>
            <a:ext cx="2149408" cy="1069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rtlCol="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>
                <a:solidFill>
                  <a:schemeClr val="tx1"/>
                </a:solidFill>
              </a:rPr>
              <a:t>Universities of applied sciences</a:t>
            </a:r>
          </a:p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>
                <a:solidFill>
                  <a:schemeClr val="tx1"/>
                </a:solidFill>
              </a:rPr>
              <a:t>3.5 – 4 years</a:t>
            </a:r>
            <a:endParaRPr lang="fi-FI" sz="1600" kern="1200">
              <a:solidFill>
                <a:schemeClr val="tx1"/>
              </a:solidFill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07A06365-2FEF-40CC-A82F-0B61DB9F6229}"/>
              </a:ext>
            </a:extLst>
          </p:cNvPr>
          <p:cNvSpPr/>
          <p:nvPr/>
        </p:nvSpPr>
        <p:spPr>
          <a:xfrm>
            <a:off x="8684404" y="3806243"/>
            <a:ext cx="2422689" cy="928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gb">
                <a:solidFill>
                  <a:schemeClr val="tx1"/>
                </a:solidFill>
                <a:cs typeface="Calibri"/>
              </a:rPr>
              <a:t>Adult basic education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  <a:cs typeface="Calibri"/>
              </a:rPr>
              <a:t>Beginning and ending phase of basic education </a:t>
            </a:r>
          </a:p>
        </p:txBody>
      </p: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2A561E6A-CE11-4A57-A918-4E84E343F876}"/>
              </a:ext>
            </a:extLst>
          </p:cNvPr>
          <p:cNvCxnSpPr>
            <a:cxnSpLocks/>
          </p:cNvCxnSpPr>
          <p:nvPr/>
        </p:nvCxnSpPr>
        <p:spPr>
          <a:xfrm flipV="1">
            <a:off x="9812307" y="4762965"/>
            <a:ext cx="0" cy="4738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nuoliyhdysviiva 45">
            <a:extLst>
              <a:ext uri="{FF2B5EF4-FFF2-40B4-BE49-F238E27FC236}">
                <a16:creationId xmlns:a16="http://schemas.microsoft.com/office/drawing/2014/main" id="{C56FBDE4-C5ED-4014-B8A9-0B7372BE5A22}"/>
              </a:ext>
            </a:extLst>
          </p:cNvPr>
          <p:cNvCxnSpPr>
            <a:cxnSpLocks/>
          </p:cNvCxnSpPr>
          <p:nvPr/>
        </p:nvCxnSpPr>
        <p:spPr>
          <a:xfrm flipV="1">
            <a:off x="5537229" y="4802178"/>
            <a:ext cx="0" cy="3721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nuoliyhdysviiva 46">
            <a:extLst>
              <a:ext uri="{FF2B5EF4-FFF2-40B4-BE49-F238E27FC236}">
                <a16:creationId xmlns:a16="http://schemas.microsoft.com/office/drawing/2014/main" id="{F3312477-662D-4956-B365-ED9BDA8F6D97}"/>
              </a:ext>
            </a:extLst>
          </p:cNvPr>
          <p:cNvCxnSpPr>
            <a:cxnSpLocks/>
          </p:cNvCxnSpPr>
          <p:nvPr/>
        </p:nvCxnSpPr>
        <p:spPr>
          <a:xfrm flipH="1" flipV="1">
            <a:off x="8302670" y="4281093"/>
            <a:ext cx="434672" cy="79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nuoliyhdysviiva 48">
            <a:extLst>
              <a:ext uri="{FF2B5EF4-FFF2-40B4-BE49-F238E27FC236}">
                <a16:creationId xmlns:a16="http://schemas.microsoft.com/office/drawing/2014/main" id="{12C675FA-80A7-46A2-A1E4-2DC7622AB6AC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9422191" y="3559970"/>
            <a:ext cx="473558" cy="2462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nuoliyhdysviiva 51">
            <a:extLst>
              <a:ext uri="{FF2B5EF4-FFF2-40B4-BE49-F238E27FC236}">
                <a16:creationId xmlns:a16="http://schemas.microsoft.com/office/drawing/2014/main" id="{53068798-A474-4384-9FEF-8BD4E2136D77}"/>
              </a:ext>
            </a:extLst>
          </p:cNvPr>
          <p:cNvCxnSpPr>
            <a:cxnSpLocks/>
          </p:cNvCxnSpPr>
          <p:nvPr/>
        </p:nvCxnSpPr>
        <p:spPr>
          <a:xfrm flipH="1" flipV="1">
            <a:off x="3983051" y="3491621"/>
            <a:ext cx="4701353" cy="3426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B5578B-2159-479F-ABBB-66724345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63C8498D-327E-4A64-B8CF-0696FADE2893}" type="slidenum">
              <a:rPr lang="fi-FI" altLang="en-US" smtClean="0"/>
              <a:pPr>
                <a:defRPr/>
              </a:pPr>
              <a:t>2</a:t>
            </a:fld>
            <a:endParaRPr lang="fi-FI" altLang="en-US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EE0DCF60-F512-4F80-BE5E-052C89A6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53984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>
                <a:solidFill>
                  <a:schemeClr val="tx1"/>
                </a:solidFill>
              </a:rPr>
              <a:t>Upper secondary education: </a:t>
            </a:r>
            <a:br>
              <a:rPr lang="fi-FI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vocational education and training and general upper secondary education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923572"/>
            <a:ext cx="10972800" cy="4174958"/>
          </a:xfrm>
        </p:spPr>
        <p:txBody>
          <a:bodyPr rtlCol="0"/>
          <a:lstStyle/>
          <a:p>
            <a:pPr rtl="0"/>
            <a:r>
              <a:rPr lang="en-gb">
                <a:solidFill>
                  <a:schemeClr val="tx1"/>
                </a:solidFill>
              </a:rPr>
              <a:t>All of the upper secondary education options are good. The student must find the one that supports their individual strengths and best suits their current life situation.</a:t>
            </a:r>
          </a:p>
          <a:p>
            <a:pPr rtl="0"/>
            <a:r>
              <a:rPr lang="en-gb">
                <a:solidFill>
                  <a:schemeClr val="tx1"/>
                </a:solidFill>
              </a:rPr>
              <a:t>Both options offer eligibility for further studies, i.e. post-secondary level</a:t>
            </a:r>
          </a:p>
          <a:p>
            <a:pPr rtl="0"/>
            <a:r>
              <a:rPr lang="en-gb">
                <a:solidFill>
                  <a:schemeClr val="tx1"/>
                </a:solidFill>
              </a:rPr>
              <a:t>Life is for learning. There is time for lifelong learning and study.</a:t>
            </a:r>
          </a:p>
          <a:p>
            <a:pPr marL="0" indent="0" rtl="0">
              <a:buNone/>
            </a:pPr>
            <a:endParaRPr lang="fi-FI"/>
          </a:p>
          <a:p>
            <a:pPr marL="0" indent="0" rtl="0">
              <a:buNone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3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DA1BFD-1D2E-4AE7-9837-BBA5B0EA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91450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8116BD-974C-403A-ADDC-253803E6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" y="138584"/>
            <a:ext cx="10515600" cy="1099022"/>
          </a:xfrm>
        </p:spPr>
        <p:txBody>
          <a:bodyPr rtlCol="0">
            <a:normAutofit/>
          </a:bodyPr>
          <a:lstStyle/>
          <a:p>
            <a:pPr rtl="0"/>
            <a:r>
              <a:rPr lang="en-gb">
                <a:solidFill>
                  <a:schemeClr val="tx1"/>
                </a:solidFill>
              </a:rPr>
              <a:t>Compulsory schooling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88F37E-F7FC-4DBD-9F91-3840B674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5587"/>
            <a:ext cx="11161222" cy="52984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Compulsory schooling continues until the young person reaches the age of 18 or has previously completed a secondary education (matriculation or vocational qualification).</a:t>
            </a:r>
            <a:endParaRPr lang="fi-FI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dirty="0">
                <a:solidFill>
                  <a:schemeClr val="tx1"/>
                </a:solidFill>
              </a:rPr>
              <a:t>Compulsory schooling applies to all young people completing basic education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Post-secondary studies are compulsory by law</a:t>
            </a:r>
            <a:endParaRPr lang="fi-FI" dirty="0">
              <a:solidFill>
                <a:schemeClr val="tx1"/>
              </a:solidFill>
            </a:endParaRPr>
          </a:p>
          <a:p>
            <a:pPr algn="l" rtl="0"/>
            <a:r>
              <a:rPr lang="en-gb" dirty="0">
                <a:solidFill>
                  <a:schemeClr val="tx1"/>
                </a:solidFill>
              </a:rPr>
              <a:t>From basic education, the young person applies for further studies no later than the year in which they reach the age of 17</a:t>
            </a:r>
            <a:endParaRPr lang="fi-FI" dirty="0">
              <a:solidFill>
                <a:schemeClr val="tx1"/>
              </a:solidFill>
              <a:cs typeface="Calibri"/>
            </a:endParaRPr>
          </a:p>
          <a:p>
            <a:pPr lvl="1" algn="l" rtl="0"/>
            <a:r>
              <a:rPr lang="en-gb" dirty="0">
                <a:solidFill>
                  <a:schemeClr val="tx1"/>
                </a:solidFill>
              </a:rPr>
              <a:t>Everyone applying in the spring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schemeClr val="tx1"/>
                </a:solidFill>
              </a:rPr>
              <a:t>the studies will begin at a new school in August</a:t>
            </a:r>
            <a:endParaRPr lang="fi-FI" dirty="0">
              <a:solidFill>
                <a:schemeClr val="tx1"/>
              </a:solidFill>
              <a:cs typeface="Calibri"/>
            </a:endParaRPr>
          </a:p>
          <a:p>
            <a:pPr lvl="1" algn="l" rtl="0"/>
            <a:r>
              <a:rPr lang="en-gb" dirty="0">
                <a:solidFill>
                  <a:schemeClr val="tx1"/>
                </a:solidFill>
              </a:rPr>
              <a:t>If basic education is interrupted, studies can be continued in </a:t>
            </a:r>
            <a:r>
              <a:rPr lang="en-gb" b="1" dirty="0">
                <a:solidFill>
                  <a:schemeClr val="tx1"/>
                </a:solidFill>
              </a:rPr>
              <a:t>adult basic education</a:t>
            </a:r>
            <a:endParaRPr lang="fi-FI" b="1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dirty="0">
                <a:solidFill>
                  <a:schemeClr val="tx1"/>
                </a:solidFill>
              </a:rPr>
              <a:t>After basic education, most students complete their compulsory schooling in vocational studies, general upper secondary school, TUVA education or adult basic education.</a:t>
            </a: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DC55DD-DBE8-4AEC-92B3-9FB5C5DE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4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F940E7-5ECC-4996-BB49-BA13B99B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369532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8116BD-974C-403A-ADDC-253803E6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solidFill>
                  <a:schemeClr val="tx1"/>
                </a:solidFill>
              </a:rPr>
              <a:t>Compulsory schooling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88F37E-F7FC-4DBD-9F91-3840B674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84" y="1431235"/>
            <a:ext cx="11444347" cy="5061640"/>
          </a:xfrm>
        </p:spPr>
        <p:txBody>
          <a:bodyPr rtlCol="0">
            <a:normAutofit lnSpcReduction="10000"/>
          </a:bodyPr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The following are free of charge for students in compulsory schooling:</a:t>
            </a:r>
          </a:p>
          <a:p>
            <a:pPr lvl="1" algn="l" rtl="0"/>
            <a:r>
              <a:rPr lang="en-gb" dirty="0">
                <a:solidFill>
                  <a:schemeClr val="tx1"/>
                </a:solidFill>
              </a:rPr>
              <a:t>teaching </a:t>
            </a:r>
          </a:p>
          <a:p>
            <a:pPr lvl="1" algn="l" rtl="0"/>
            <a:r>
              <a:rPr lang="en-gb" dirty="0">
                <a:solidFill>
                  <a:schemeClr val="tx1"/>
                </a:solidFill>
              </a:rPr>
              <a:t>daily meals </a:t>
            </a:r>
          </a:p>
          <a:p>
            <a:pPr lvl="1" algn="l" rtl="0"/>
            <a:r>
              <a:rPr lang="en-gb" dirty="0">
                <a:solidFill>
                  <a:schemeClr val="tx1"/>
                </a:solidFill>
              </a:rPr>
              <a:t>textbooks and other materials needed in the education (e.g. computer for the student’s use)</a:t>
            </a:r>
          </a:p>
          <a:p>
            <a:pPr lvl="1" algn="l" rtl="0"/>
            <a:r>
              <a:rPr lang="en-gb" dirty="0">
                <a:solidFill>
                  <a:schemeClr val="tx1"/>
                </a:solidFill>
              </a:rPr>
              <a:t>equipment, workwear and materials needed in the education</a:t>
            </a:r>
          </a:p>
          <a:p>
            <a:pPr lvl="1" algn="l" rtl="0"/>
            <a:r>
              <a:rPr lang="en-gb" dirty="0">
                <a:solidFill>
                  <a:schemeClr val="tx1"/>
                </a:solidFill>
              </a:rPr>
              <a:t>the 5 tests required for the completion of the matriculation exam at the end of the upper secondary school curriculum, as well as retaking any failed tests included in the above;</a:t>
            </a:r>
          </a:p>
          <a:p>
            <a:pPr lvl="1" algn="l" rtl="0"/>
            <a:r>
              <a:rPr lang="en-gb" dirty="0">
                <a:solidFill>
                  <a:schemeClr val="tx1"/>
                </a:solidFill>
              </a:rPr>
              <a:t>school trips of more than seven kilometres</a:t>
            </a:r>
          </a:p>
          <a:p>
            <a:pPr algn="l" rtl="0"/>
            <a:r>
              <a:rPr lang="en-gb" dirty="0">
                <a:solidFill>
                  <a:schemeClr val="tx1"/>
                </a:solidFill>
              </a:rPr>
              <a:t>The right to free secondary education lasts until the end of the calendar year in which the student turns 20 years old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DC55DD-DBE8-4AEC-92B3-9FB5C5DE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58516A4-B3D5-46CE-B9DB-4ADC2840B5F4}" type="slidenum">
              <a:rPr lang="fi-FI" altLang="en-US" smtClean="0"/>
              <a:pPr>
                <a:defRPr/>
              </a:pPr>
              <a:t>5</a:t>
            </a:fld>
            <a:endParaRPr lang="fi-FI" alt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162ED57-FBD2-4C9B-A78D-21275572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12512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446C2C3D-6AD1-4E31-B4F8-A3E75EC4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399"/>
            <a:ext cx="8229600" cy="1012079"/>
          </a:xfrm>
        </p:spPr>
        <p:txBody>
          <a:bodyPr rtlCol="0"/>
          <a:lstStyle/>
          <a:p>
            <a:pPr rtl="0"/>
            <a:r>
              <a:rPr lang="en-gb" sz="3600">
                <a:solidFill>
                  <a:schemeClr val="tx1"/>
                </a:solidFill>
              </a:rPr>
              <a:t>GENERAL UPPER SECONDARY SCHOOL</a:t>
            </a:r>
          </a:p>
        </p:txBody>
      </p:sp>
      <p:sp>
        <p:nvSpPr>
          <p:cNvPr id="18435" name="Tekstin paikkamerkki 2">
            <a:extLst>
              <a:ext uri="{FF2B5EF4-FFF2-40B4-BE49-F238E27FC236}">
                <a16:creationId xmlns:a16="http://schemas.microsoft.com/office/drawing/2014/main" id="{5A8E4FC3-4BBB-4AB9-AD48-885CD6CDA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093" y="1464516"/>
            <a:ext cx="4549345" cy="295275"/>
          </a:xfrm>
        </p:spPr>
        <p:txBody>
          <a:bodyPr rtlCol="0">
            <a:noAutofit/>
          </a:bodyPr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General upper secondary school and matriculation examination</a:t>
            </a:r>
          </a:p>
        </p:txBody>
      </p:sp>
      <p:sp>
        <p:nvSpPr>
          <p:cNvPr id="18436" name="Sisällön paikkamerkki 3">
            <a:extLst>
              <a:ext uri="{FF2B5EF4-FFF2-40B4-BE49-F238E27FC236}">
                <a16:creationId xmlns:a16="http://schemas.microsoft.com/office/drawing/2014/main" id="{04CF642D-5454-4E88-9417-51AF88881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097" y="1940697"/>
            <a:ext cx="4549345" cy="4780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en-gb" sz="2000" dirty="0">
                <a:solidFill>
                  <a:schemeClr val="tx1"/>
                </a:solidFill>
              </a:rPr>
              <a:t>Duration 3-4 years (min. of 150 credits)</a:t>
            </a:r>
            <a:endParaRPr lang="fi-FI" altLang="fi-FI" sz="2000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</a:rPr>
              <a:t>Both compulsory and optional subjects in upper secondary school</a:t>
            </a:r>
            <a:endParaRPr lang="fi-FI" altLang="fi-FI" sz="2000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</a:rPr>
              <a:t>More theoretical than a vocational upper secondary qualification</a:t>
            </a:r>
            <a:endParaRPr lang="fi-FI" altLang="fi-FI" sz="2000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</a:rPr>
              <a:t>11 different general upper secondary schools in Tampere</a:t>
            </a:r>
            <a:endParaRPr lang="fi-FI" altLang="fi-FI" sz="2000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</a:rPr>
              <a:t>Joint application: as selection criteria, mean average of the theoretical subjects of the basic education diploma </a:t>
            </a:r>
            <a:endParaRPr lang="fi-FI" altLang="fi-FI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8437" name="Tekstin paikkamerkki 4">
            <a:extLst>
              <a:ext uri="{FF2B5EF4-FFF2-40B4-BE49-F238E27FC236}">
                <a16:creationId xmlns:a16="http://schemas.microsoft.com/office/drawing/2014/main" id="{129363C5-34AA-42BE-BBB6-396F43AD0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335088"/>
            <a:ext cx="4041775" cy="420688"/>
          </a:xfrm>
        </p:spPr>
        <p:txBody>
          <a:bodyPr rtlCol="0">
            <a:normAutofit lnSpcReduction="10000"/>
          </a:bodyPr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Suitable for who?</a:t>
            </a:r>
          </a:p>
        </p:txBody>
      </p:sp>
      <p:sp>
        <p:nvSpPr>
          <p:cNvPr id="18438" name="Sisällön paikkamerkki 5">
            <a:extLst>
              <a:ext uri="{FF2B5EF4-FFF2-40B4-BE49-F238E27FC236}">
                <a16:creationId xmlns:a16="http://schemas.microsoft.com/office/drawing/2014/main" id="{F369BF56-49BF-4DF4-A063-D6BD41282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5824" y="1947091"/>
            <a:ext cx="5630431" cy="41164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/>
            <a:r>
              <a:rPr lang="en-US" altLang="fi-FI" dirty="0">
                <a:solidFill>
                  <a:schemeClr val="tx1"/>
                </a:solidFill>
                <a:cs typeface="Calibri"/>
              </a:rPr>
              <a:t>The youth is interested in theoretical studies</a:t>
            </a:r>
            <a:endParaRPr lang="fi-FI" altLang="fi-FI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dirty="0">
                <a:solidFill>
                  <a:schemeClr val="tx1"/>
                </a:solidFill>
              </a:rPr>
              <a:t>The youth is prepared to work also outside the classroom (a lot of homework)</a:t>
            </a:r>
            <a:endParaRPr lang="fi-FI" altLang="fi-FI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dirty="0">
                <a:solidFill>
                  <a:schemeClr val="tx1"/>
                </a:solidFill>
              </a:rPr>
              <a:t>The youth wants to continue their studies at a university, scientific polytechnic, or university college of fine arts</a:t>
            </a:r>
            <a:endParaRPr lang="fi-FI" altLang="fi-FI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dirty="0">
                <a:solidFill>
                  <a:schemeClr val="tx1"/>
                </a:solidFill>
              </a:rPr>
              <a:t>The youth plans to continue their studies in a university of applied sciences</a:t>
            </a:r>
            <a:endParaRPr lang="fi-FI" altLang="fi-FI" sz="2000" dirty="0">
              <a:solidFill>
                <a:schemeClr val="tx1"/>
              </a:solidFill>
              <a:cs typeface="Calibri"/>
            </a:endParaRPr>
          </a:p>
          <a:p>
            <a:pPr marL="0" indent="0" algn="l" rtl="0">
              <a:buNone/>
            </a:pPr>
            <a:endParaRPr lang="fi-FI" altLang="fi-FI" sz="1800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F94FB73-87AA-4981-9276-CBF8E546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4518B5BA-C396-4E8B-A206-E8C8F3571B64}" type="slidenum">
              <a:rPr lang="fi-FI" altLang="en-US" smtClean="0"/>
              <a:pPr>
                <a:defRPr/>
              </a:pPr>
              <a:t>6</a:t>
            </a:fld>
            <a:endParaRPr lang="fi-FI" alt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BEC0498-85E9-4017-BB1D-0A3AA26A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31458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62D7F8-A148-D30C-CA75-7722F7FE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u="sng">
                <a:solidFill>
                  <a:schemeClr val="tx1"/>
                </a:solidFill>
                <a:ea typeface="Calibri"/>
                <a:cs typeface="Calibri"/>
              </a:rPr>
              <a:t>International Baccalaureate Diploma Programme (IB)</a:t>
            </a:r>
            <a:endParaRPr lang="en-US" u="sng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9D3274-1DA5-6CEA-C271-4537FDF4B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u="sng">
                <a:solidFill>
                  <a:schemeClr val="tx1"/>
                </a:solidFill>
                <a:cs typeface="Calibri"/>
              </a:rPr>
              <a:t>What is IB?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82F1E-40A6-6BF3-9BE2-CC92D4260B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/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An international general upper secondary school programme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A general upper secondary school with all teaching in English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Consists of a preparatory year (Pre-IB) and a two-year IB Diploma Programme.</a:t>
            </a:r>
          </a:p>
          <a:p>
            <a:pPr algn="l" rtl="0"/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The IB Diploma Programme includes studies in six or seven subjects, all of which are subject to a final examination.</a:t>
            </a:r>
          </a:p>
          <a:p>
            <a:pPr rtl="0"/>
            <a:endParaRPr lang="en-US">
              <a:ea typeface="Calibri"/>
              <a:cs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6210C0-E8DE-CAE6-0D60-5E7618BBC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en-gb" u="sng">
                <a:solidFill>
                  <a:schemeClr val="tx1"/>
                </a:solidFill>
                <a:ea typeface="Calibri"/>
                <a:cs typeface="Calibri"/>
              </a:rPr>
              <a:t>Who is IB for?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14FE2E-84A4-4548-B64B-7F911A292E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/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You want to develop and challenge yourself.</a:t>
            </a:r>
          </a:p>
          <a:p>
            <a:pPr algn="l" rtl="0"/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You are happy to study in a tight-knit group and want to understand what you have learned in depth.</a:t>
            </a:r>
          </a:p>
          <a:p>
            <a:pPr algn="l" rtl="0"/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You want to invest in your academic learning skills and focus on subjects of interest to you.</a:t>
            </a:r>
          </a:p>
          <a:p>
            <a:pPr algn="l" rtl="0"/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You are interested in the English language and in international subjects.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FA796E-46C1-5DF9-F70B-D3F8F70B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EE06F1-2D77-A44E-97FA-F679B9CB76D5}" type="slidenum">
              <a:rPr lang="fi-FI" smtClean="0"/>
              <a:t>7</a:t>
            </a:fld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8CDBBD6A-279B-4AE7-9BED-E29A824A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313877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62D7F8-A148-D30C-CA75-7722F7FE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u="sng" dirty="0">
                <a:solidFill>
                  <a:schemeClr val="tx1"/>
                </a:solidFill>
                <a:cs typeface="Calibri"/>
              </a:rPr>
              <a:t>BSP: Bilingual Study Programme in Finnish and English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9D3274-1DA5-6CEA-C271-4537FDF4B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>
                <a:solidFill>
                  <a:schemeClr val="tx1"/>
                </a:solidFill>
                <a:cs typeface="Calibri"/>
              </a:rPr>
              <a:t>What is the BSP?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82F1E-40A6-6BF3-9BE2-CC92D4260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382" y="2174875"/>
            <a:ext cx="6018414" cy="40596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/>
            <a:r>
              <a:rPr lang="en-gb" sz="2000" dirty="0">
                <a:solidFill>
                  <a:schemeClr val="tx1"/>
                </a:solidFill>
                <a:cs typeface="Calibri"/>
              </a:rPr>
              <a:t>The </a:t>
            </a:r>
            <a:r>
              <a:rPr lang="en-gb" sz="2000" dirty="0" err="1">
                <a:solidFill>
                  <a:schemeClr val="tx1"/>
                </a:solidFill>
                <a:cs typeface="Calibri"/>
              </a:rPr>
              <a:t>Pyynikki</a:t>
            </a:r>
            <a:r>
              <a:rPr lang="en-gb" sz="2000" dirty="0">
                <a:solidFill>
                  <a:schemeClr val="tx1"/>
                </a:solidFill>
                <a:cs typeface="Calibri"/>
              </a:rPr>
              <a:t> general upper secondary school (currently </a:t>
            </a:r>
            <a:r>
              <a:rPr lang="en-gb" sz="2000" dirty="0" err="1">
                <a:solidFill>
                  <a:schemeClr val="tx1"/>
                </a:solidFill>
                <a:cs typeface="Calibri"/>
              </a:rPr>
              <a:t>Hatanpää</a:t>
            </a:r>
            <a:r>
              <a:rPr lang="en-gb" sz="2000" dirty="0">
                <a:solidFill>
                  <a:schemeClr val="tx1"/>
                </a:solidFill>
                <a:cs typeface="Calibri"/>
              </a:rPr>
              <a:t> general upper secondary school), a Bilingual Study Programme (BSP) will start in August 2025, with teaching in both Finnish and English.</a:t>
            </a:r>
          </a:p>
          <a:p>
            <a:pPr algn="l" rtl="0"/>
            <a:r>
              <a:rPr lang="en-gb" sz="2000" dirty="0">
                <a:solidFill>
                  <a:schemeClr val="tx1"/>
                </a:solidFill>
                <a:cs typeface="Calibri"/>
              </a:rPr>
              <a:t>The goal is for students to, after completing the upper secondary school syllabus, to be able to take part in the matriculation examination in Finnish.</a:t>
            </a:r>
          </a:p>
          <a:p>
            <a:pPr algn="l" rtl="0"/>
            <a:r>
              <a:rPr lang="en-gb" sz="2000" dirty="0">
                <a:solidFill>
                  <a:schemeClr val="tx1"/>
                </a:solidFill>
                <a:ea typeface="Calibri"/>
                <a:cs typeface="Calibri"/>
              </a:rPr>
              <a:t>In the programme, the primary teaching language is Finnish, with English is used as a support language as needed.</a:t>
            </a:r>
          </a:p>
          <a:p>
            <a:pPr algn="l" rtl="0"/>
            <a:r>
              <a:rPr lang="en-gb" sz="2000" dirty="0">
                <a:solidFill>
                  <a:schemeClr val="tx1"/>
                </a:solidFill>
                <a:ea typeface="Calibri"/>
                <a:cs typeface="Calibri"/>
              </a:rPr>
              <a:t>Finnish skills are further developed through preparatory S2 courses.</a:t>
            </a:r>
            <a:endParaRPr lang="en-US" sz="20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6210C0-E8DE-CAE6-0D60-5E7618BBC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en-gb" dirty="0">
                <a:solidFill>
                  <a:schemeClr val="tx1"/>
                </a:solidFill>
                <a:ea typeface="Calibri"/>
                <a:cs typeface="Calibri"/>
              </a:rPr>
              <a:t>Who is the BSP for?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14FE2E-84A4-4548-B64B-7F911A292E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l" rtl="0"/>
            <a:r>
              <a:rPr lang="en-gb" sz="2000" dirty="0">
                <a:solidFill>
                  <a:schemeClr val="tx1"/>
                </a:solidFill>
                <a:ea typeface="Calibri"/>
                <a:cs typeface="Calibri"/>
              </a:rPr>
              <a:t>This programme is intended for young people who wish to study in Finnish-language upper secondary school but whose Finnish skills are not yet sufficient for full participation in Finnish-language courses. </a:t>
            </a:r>
            <a:endParaRPr lang="fi-FI" sz="2000" dirty="0">
              <a:solidFill>
                <a:schemeClr val="tx1"/>
              </a:solidFill>
              <a:cs typeface="Calibri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  <a:ea typeface="Calibri"/>
                <a:cs typeface="Calibri"/>
              </a:rPr>
              <a:t>To enrol in the programme, a good command of English is required.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algn="l" rtl="0"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  <a:cs typeface="Calibri"/>
              </a:rPr>
              <a:t>Students will be selected on the basis of their basic education diploma (average grade of at least 7.0 in theoretical subjects) weighted for Finnish (2x) and English (3x).</a:t>
            </a:r>
          </a:p>
          <a:p>
            <a:pPr algn="l" rtl="0"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  <a:cs typeface="Calibri"/>
              </a:rPr>
              <a:t>Additional information: </a:t>
            </a:r>
            <a:r>
              <a:rPr lang="en-gb" sz="2000" u="sng" dirty="0">
                <a:solidFill>
                  <a:schemeClr val="tx1"/>
                </a:solidFill>
                <a:ea typeface="+mn-lt"/>
                <a:cs typeface="+mn-lt"/>
              </a:rPr>
              <a:t>tampere.fi/</a:t>
            </a:r>
            <a:r>
              <a:rPr lang="en-gb" sz="2000" u="sng" dirty="0" err="1">
                <a:solidFill>
                  <a:schemeClr val="tx1"/>
                </a:solidFill>
                <a:ea typeface="+mn-lt"/>
                <a:cs typeface="+mn-lt"/>
              </a:rPr>
              <a:t>hatanpaan-lukio</a:t>
            </a:r>
            <a:r>
              <a:rPr lang="en-gb" sz="2000" u="sng" dirty="0">
                <a:solidFill>
                  <a:schemeClr val="tx1"/>
                </a:solidFill>
                <a:ea typeface="+mn-lt"/>
                <a:cs typeface="+mn-lt"/>
              </a:rPr>
              <a:t>/</a:t>
            </a:r>
            <a:r>
              <a:rPr lang="en-gb" sz="2000" u="sng" dirty="0" err="1">
                <a:solidFill>
                  <a:schemeClr val="tx1"/>
                </a:solidFill>
                <a:ea typeface="+mn-lt"/>
                <a:cs typeface="+mn-lt"/>
              </a:rPr>
              <a:t>hakijalle</a:t>
            </a:r>
            <a:r>
              <a:rPr lang="en-gb" sz="2000" u="sng" dirty="0">
                <a:solidFill>
                  <a:schemeClr val="tx1"/>
                </a:solidFill>
                <a:ea typeface="+mn-lt"/>
                <a:cs typeface="+mn-lt"/>
              </a:rPr>
              <a:t>/bilingual-study-programme</a:t>
            </a:r>
            <a:endParaRPr lang="en-US" sz="2000" u="sng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FA796E-46C1-5DF9-F70B-D3F8F70B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EE06F1-2D77-A44E-97FA-F679B9CB76D5}" type="slidenum">
              <a:rPr lang="fi-FI" smtClean="0"/>
              <a:t>8</a:t>
            </a:fld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8CDBBD6A-279B-4AE7-9BED-E29A824A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350870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66E31355-AE61-48D0-ABD1-33853A9B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 rtlCol="0">
            <a:normAutofit/>
          </a:bodyPr>
          <a:lstStyle/>
          <a:p>
            <a:pPr rtl="0"/>
            <a:r>
              <a:rPr lang="en-gb" sz="4000">
                <a:solidFill>
                  <a:schemeClr val="tx1"/>
                </a:solidFill>
              </a:rPr>
              <a:t>Vocational education and training</a:t>
            </a:r>
          </a:p>
        </p:txBody>
      </p:sp>
      <p:sp>
        <p:nvSpPr>
          <p:cNvPr id="19459" name="Tekstin paikkamerkki 2">
            <a:extLst>
              <a:ext uri="{FF2B5EF4-FFF2-40B4-BE49-F238E27FC236}">
                <a16:creationId xmlns:a16="http://schemas.microsoft.com/office/drawing/2014/main" id="{C03A4EFB-4739-42DF-8640-55C3D3FB4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885" y="1201083"/>
            <a:ext cx="5316726" cy="457200"/>
          </a:xfrm>
        </p:spPr>
        <p:txBody>
          <a:bodyPr rtlCol="0">
            <a:normAutofit fontScale="92500"/>
          </a:bodyPr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Vocational upper secondary qualification</a:t>
            </a:r>
          </a:p>
        </p:txBody>
      </p:sp>
      <p:sp>
        <p:nvSpPr>
          <p:cNvPr id="19460" name="Sisällön paikkamerkki 3">
            <a:extLst>
              <a:ext uri="{FF2B5EF4-FFF2-40B4-BE49-F238E27FC236}">
                <a16:creationId xmlns:a16="http://schemas.microsoft.com/office/drawing/2014/main" id="{B547D0AB-246E-4DB8-BA94-9600C82BD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548" y="1710702"/>
            <a:ext cx="5611878" cy="485792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 rtl="0"/>
            <a:r>
              <a:rPr lang="en-gb" sz="1800" dirty="0">
                <a:solidFill>
                  <a:schemeClr val="tx1"/>
                </a:solidFill>
              </a:rPr>
              <a:t>Duration approx. 3 years (180 competence points)</a:t>
            </a:r>
          </a:p>
          <a:p>
            <a:pPr algn="l" rtl="0"/>
            <a:r>
              <a:rPr lang="en-gb" sz="1800" dirty="0">
                <a:solidFill>
                  <a:schemeClr val="tx1"/>
                </a:solidFill>
                <a:ea typeface="Calibri"/>
                <a:cs typeface="Calibri"/>
              </a:rPr>
              <a:t>Vocational studies make up 145 competence points</a:t>
            </a:r>
          </a:p>
          <a:p>
            <a:pPr algn="l" rtl="0"/>
            <a:r>
              <a:rPr lang="en-gb" sz="1800" dirty="0">
                <a:solidFill>
                  <a:schemeClr val="tx1"/>
                </a:solidFill>
              </a:rPr>
              <a:t>Apart from vocational studies, subjects include e.g. languages, mathematics, physics, chemistry, social studies, and working life skills totalling 35 competence points</a:t>
            </a:r>
            <a:endParaRPr lang="fi-FI" altLang="fi-FI" sz="18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 sz="1800" dirty="0">
                <a:solidFill>
                  <a:schemeClr val="tx1"/>
                </a:solidFill>
              </a:rPr>
              <a:t>Learning on the job: min. 30 competence points</a:t>
            </a:r>
            <a:endParaRPr lang="fi-FI" altLang="fi-FI" sz="1800" dirty="0">
              <a:solidFill>
                <a:schemeClr val="tx1"/>
              </a:solidFill>
            </a:endParaRPr>
          </a:p>
          <a:p>
            <a:pPr algn="l" rtl="0"/>
            <a:r>
              <a:rPr lang="en-gb" sz="1800" dirty="0">
                <a:solidFill>
                  <a:schemeClr val="tx1"/>
                </a:solidFill>
                <a:ea typeface="Calibri"/>
                <a:cs typeface="Calibri"/>
              </a:rPr>
              <a:t>Each student will study in accordance with their personal plan</a:t>
            </a:r>
            <a:endParaRPr lang="fi-FI" altLang="fi-FI" sz="1800" dirty="0">
              <a:solidFill>
                <a:schemeClr val="tx1"/>
              </a:solidFill>
            </a:endParaRPr>
          </a:p>
          <a:p>
            <a:pPr algn="l" rtl="0"/>
            <a:r>
              <a:rPr lang="en-gb" sz="1800" dirty="0">
                <a:solidFill>
                  <a:schemeClr val="tx1"/>
                </a:solidFill>
              </a:rPr>
              <a:t>In Tampere </a:t>
            </a:r>
            <a:endParaRPr lang="fi-FI" altLang="fi-FI" sz="1800" dirty="0">
              <a:solidFill>
                <a:schemeClr val="tx1"/>
              </a:solidFill>
              <a:ea typeface="Calibri"/>
              <a:cs typeface="Calibri"/>
            </a:endParaRPr>
          </a:p>
          <a:p>
            <a:pPr lvl="1" algn="l" rtl="0"/>
            <a:r>
              <a:rPr lang="en-gb" sz="1600" dirty="0">
                <a:solidFill>
                  <a:schemeClr val="tx1"/>
                </a:solidFill>
              </a:rPr>
              <a:t>TREDU, 28 different vocational qualifications</a:t>
            </a:r>
            <a:endParaRPr lang="fi-FI" altLang="fi-FI" sz="1600" dirty="0">
              <a:solidFill>
                <a:schemeClr val="tx1"/>
              </a:solidFill>
              <a:ea typeface="Calibri"/>
              <a:cs typeface="Calibri"/>
            </a:endParaRPr>
          </a:p>
          <a:p>
            <a:pPr lvl="1" algn="l" rtl="0"/>
            <a:r>
              <a:rPr lang="en-gb" sz="1600" dirty="0">
                <a:solidFill>
                  <a:schemeClr val="tx1"/>
                </a:solidFill>
              </a:rPr>
              <a:t>SASKY Municipal Education and Training Consortium of Tampere, 7 basic qualifications</a:t>
            </a:r>
            <a:endParaRPr lang="fi-FI" altLang="fi-FI" sz="1600" dirty="0">
              <a:solidFill>
                <a:schemeClr val="tx1"/>
              </a:solidFill>
              <a:ea typeface="Calibri"/>
              <a:cs typeface="Calibri"/>
            </a:endParaRPr>
          </a:p>
          <a:p>
            <a:pPr lvl="1" algn="l" rtl="0"/>
            <a:r>
              <a:rPr lang="en-gb" sz="1600" dirty="0" err="1">
                <a:solidFill>
                  <a:schemeClr val="tx1"/>
                </a:solidFill>
              </a:rPr>
              <a:t>Varala</a:t>
            </a:r>
            <a:r>
              <a:rPr lang="en-gb" sz="1600" dirty="0">
                <a:solidFill>
                  <a:schemeClr val="tx1"/>
                </a:solidFill>
              </a:rPr>
              <a:t> Sports Institute; vocational qualification in sports instruction </a:t>
            </a:r>
            <a:endParaRPr lang="fi-FI" altLang="fi-FI" sz="1600" dirty="0">
              <a:solidFill>
                <a:schemeClr val="tx1"/>
              </a:solidFill>
              <a:ea typeface="Calibri"/>
              <a:cs typeface="Calibri"/>
            </a:endParaRPr>
          </a:p>
          <a:p>
            <a:pPr lvl="1" algn="l" rtl="0"/>
            <a:r>
              <a:rPr lang="en-gb" sz="1600" dirty="0">
                <a:solidFill>
                  <a:schemeClr val="tx1"/>
                </a:solidFill>
              </a:rPr>
              <a:t>Tampere Conservatory, music &amp; dance</a:t>
            </a:r>
            <a:endParaRPr lang="fi-FI" altLang="fi-FI" sz="1600" dirty="0">
              <a:solidFill>
                <a:schemeClr val="tx1"/>
              </a:solidFill>
              <a:ea typeface="Calibri"/>
              <a:cs typeface="Calibri"/>
            </a:endParaRPr>
          </a:p>
          <a:p>
            <a:pPr lvl="1" algn="l" rtl="0"/>
            <a:r>
              <a:rPr lang="en-gb" sz="1600" dirty="0">
                <a:solidFill>
                  <a:schemeClr val="tx1"/>
                </a:solidFill>
              </a:rPr>
              <a:t>Special vocational schools: </a:t>
            </a:r>
            <a:r>
              <a:rPr lang="en-gb" sz="1600" dirty="0" err="1">
                <a:solidFill>
                  <a:schemeClr val="tx1"/>
                </a:solidFill>
              </a:rPr>
              <a:t>Luovi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Kiipula</a:t>
            </a:r>
            <a:r>
              <a:rPr lang="en-gb" sz="1600" dirty="0">
                <a:solidFill>
                  <a:schemeClr val="tx1"/>
                </a:solidFill>
              </a:rPr>
              <a:t>, and </a:t>
            </a:r>
            <a:r>
              <a:rPr lang="en-gb" sz="1600" dirty="0" err="1">
                <a:solidFill>
                  <a:schemeClr val="tx1"/>
                </a:solidFill>
              </a:rPr>
              <a:t>Aitoo</a:t>
            </a:r>
            <a:endParaRPr lang="fi-FI" altLang="fi-FI" sz="16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 sz="1800" dirty="0">
                <a:solidFill>
                  <a:schemeClr val="tx1"/>
                </a:solidFill>
              </a:rPr>
              <a:t>Joint application: academic performance so far, grades in weighted subjects, application directly from basic education, for some programmes admission and aptitude tests</a:t>
            </a:r>
            <a:endParaRPr lang="fi-FI" altLang="fi-FI" sz="18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9461" name="Tekstin paikkamerkki 4">
            <a:extLst>
              <a:ext uri="{FF2B5EF4-FFF2-40B4-BE49-F238E27FC236}">
                <a16:creationId xmlns:a16="http://schemas.microsoft.com/office/drawing/2014/main" id="{BF88D1AD-9208-4E15-9EAA-CE8BF9F0E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6748" y="1079654"/>
            <a:ext cx="4041775" cy="582613"/>
          </a:xfrm>
        </p:spPr>
        <p:txBody>
          <a:bodyPr rtlCol="0">
            <a:normAutofit fontScale="92500"/>
          </a:bodyPr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Suitable for who?</a:t>
            </a:r>
          </a:p>
        </p:txBody>
      </p:sp>
      <p:sp>
        <p:nvSpPr>
          <p:cNvPr id="19462" name="Sisällön paikkamerkki 5">
            <a:extLst>
              <a:ext uri="{FF2B5EF4-FFF2-40B4-BE49-F238E27FC236}">
                <a16:creationId xmlns:a16="http://schemas.microsoft.com/office/drawing/2014/main" id="{12E57978-80D5-4FD4-A83E-872D37BCF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60845" y="1715097"/>
            <a:ext cx="4427344" cy="485461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 rtl="0"/>
            <a:r>
              <a:rPr lang="en-gb" sz="2000" dirty="0">
                <a:solidFill>
                  <a:schemeClr val="tx1"/>
                </a:solidFill>
                <a:ea typeface="Calibri"/>
                <a:cs typeface="Calibri"/>
              </a:rPr>
              <a:t>The youth wants work with their hands and likes learning by doing </a:t>
            </a:r>
            <a:endParaRPr lang="fi-FI" altLang="fi-FI" sz="2000" dirty="0">
              <a:solidFill>
                <a:schemeClr val="tx1"/>
              </a:solidFill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</a:rPr>
              <a:t>The youth wants to quickly take up a profession and enter working life</a:t>
            </a:r>
            <a:endParaRPr lang="fi-FI" altLang="fi-FI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</a:rPr>
              <a:t>The youth what the field they want to learn more about</a:t>
            </a:r>
            <a:endParaRPr lang="fi-FI" altLang="fi-FI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</a:rPr>
              <a:t>Besides theory, the youth wants to pursue practical work</a:t>
            </a:r>
            <a:endParaRPr lang="fi-FI" altLang="fi-FI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</a:rPr>
              <a:t>The youth wants some of the studies to be performed at the workplace (at school, vocational skills are first practised in the work room, workspace, workshop) .</a:t>
            </a:r>
            <a:endParaRPr lang="fi-FI" altLang="fi-FI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 rtl="0"/>
            <a:r>
              <a:rPr lang="en-gb" sz="2000" dirty="0">
                <a:solidFill>
                  <a:schemeClr val="tx1"/>
                </a:solidFill>
              </a:rPr>
              <a:t>The youth plans to continue their studies in a university of applied sciences</a:t>
            </a:r>
            <a:endParaRPr lang="fi-FI" altLang="fi-FI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rtl="0">
              <a:buNone/>
            </a:pPr>
            <a:endParaRPr lang="fi-FI" alt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0D814D0-7890-4735-BCDC-9BAEB63E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4518B5BA-C396-4E8B-A206-E8C8F3571B64}" type="slidenum">
              <a:rPr lang="fi-FI" altLang="en-US" smtClean="0"/>
              <a:pPr>
                <a:defRPr/>
              </a:pPr>
              <a:t>9</a:t>
            </a:fld>
            <a:endParaRPr lang="fi-FI" alt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614320C-062B-46B5-925A-85B6A9B7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r>
              <a:rPr lang="fi-FI"/>
              <a:t>29.10.2024</a:t>
            </a:r>
          </a:p>
        </p:txBody>
      </p:sp>
    </p:spTree>
    <p:extLst>
      <p:ext uri="{BB962C8B-B14F-4D97-AF65-F5344CB8AC3E}">
        <p14:creationId xmlns:p14="http://schemas.microsoft.com/office/powerpoint/2010/main" val="331276799"/>
      </p:ext>
    </p:extLst>
  </p:cSld>
  <p:clrMapOvr>
    <a:masterClrMapping/>
  </p:clrMapOvr>
</p:sld>
</file>

<file path=ppt/theme/theme1.xml><?xml version="1.0" encoding="utf-8"?>
<a:theme xmlns:a="http://schemas.openxmlformats.org/drawingml/2006/main" name="Tampere.Finland_kansi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7FE2F08C-C03A-457F-A6C8-273BEE65F9CB}"/>
    </a:ext>
  </a:extLst>
</a:theme>
</file>

<file path=ppt/theme/theme2.xml><?xml version="1.0" encoding="utf-8"?>
<a:theme xmlns:a="http://schemas.openxmlformats.org/drawingml/2006/main" name="Tampere.Finland_väripohjat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/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96C0934A-F565-42BD-99C0-AD5046239F98}"/>
    </a:ext>
  </a:extLst>
</a:theme>
</file>

<file path=ppt/theme/theme3.xml><?xml version="1.0" encoding="utf-8"?>
<a:theme xmlns:a="http://schemas.openxmlformats.org/drawingml/2006/main" name="Tampere.Finland_väripohjat_puna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C8B1C67B-204D-4020-983E-F975B99E4B84}"/>
    </a:ext>
  </a:extLst>
</a:theme>
</file>

<file path=ppt/theme/theme4.xml><?xml version="1.0" encoding="utf-8"?>
<a:theme xmlns:a="http://schemas.openxmlformats.org/drawingml/2006/main" name="Tampere.Finland_väripohjat_sin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145A61CE-D7F7-468D-9960-A3F47147A82A}"/>
    </a:ext>
  </a:extLst>
</a:theme>
</file>

<file path=ppt/theme/theme5.xml><?xml version="1.0" encoding="utf-8"?>
<a:theme xmlns:a="http://schemas.openxmlformats.org/drawingml/2006/main" name="Tampere.Finland_lopetus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A57339DB-388D-42B5-BB8A-3CDB38B666B9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786808DC1C205408EFD58374D3428D8" ma:contentTypeVersion="12" ma:contentTypeDescription="Luo uusi asiakirja." ma:contentTypeScope="" ma:versionID="490bfe537d4f40f02d03eb9b21b24a42">
  <xsd:schema xmlns:xsd="http://www.w3.org/2001/XMLSchema" xmlns:xs="http://www.w3.org/2001/XMLSchema" xmlns:p="http://schemas.microsoft.com/office/2006/metadata/properties" xmlns:ns2="48f7789a-3be5-4ffb-a4cc-909254186bc1" xmlns:ns3="2183e78b-59c7-4480-aafa-2757276b9bff" targetNamespace="http://schemas.microsoft.com/office/2006/metadata/properties" ma:root="true" ma:fieldsID="10b7980a7ec77a4347094d3b1a4a58ea" ns2:_="" ns3:_="">
    <xsd:import namespace="48f7789a-3be5-4ffb-a4cc-909254186bc1"/>
    <xsd:import namespace="2183e78b-59c7-4480-aafa-2757276b9b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7789a-3be5-4ffb-a4cc-909254186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3e78b-59c7-4480-aafa-2757276b9bf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a9305ae-f85e-49a0-8fcb-ae301cf4290b}" ma:internalName="TaxCatchAll" ma:showField="CatchAllData" ma:web="2183e78b-59c7-4480-aafa-2757276b9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f7789a-3be5-4ffb-a4cc-909254186bc1">
      <Terms xmlns="http://schemas.microsoft.com/office/infopath/2007/PartnerControls"/>
    </lcf76f155ced4ddcb4097134ff3c332f>
    <TaxCatchAll xmlns="2183e78b-59c7-4480-aafa-2757276b9bff" xsi:nil="true"/>
  </documentManagement>
</p:properties>
</file>

<file path=customXml/itemProps1.xml><?xml version="1.0" encoding="utf-8"?>
<ds:datastoreItem xmlns:ds="http://schemas.openxmlformats.org/officeDocument/2006/customXml" ds:itemID="{D68FF383-6BC4-4F87-91BA-BC5EDDE4E36C}"/>
</file>

<file path=customXml/itemProps2.xml><?xml version="1.0" encoding="utf-8"?>
<ds:datastoreItem xmlns:ds="http://schemas.openxmlformats.org/officeDocument/2006/customXml" ds:itemID="{FCF46A20-43C8-401E-943A-93959DC0EC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8F6EF-C7D7-468C-9573-33D980BEE82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593194b-46d1-46a1-a6fb-95e3805536b4"/>
    <ds:schemaRef ds:uri="2dfc08c6-ec29-4d2b-88a5-582ddb2d57a6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KEVYT_tampere.finland_ppt-pohja_FI_2019</Template>
  <TotalTime>0</TotalTime>
  <Words>2097</Words>
  <Application>Microsoft Office PowerPoint</Application>
  <PresentationFormat>Laajakuva</PresentationFormat>
  <Paragraphs>200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16</vt:i4>
      </vt:variant>
    </vt:vector>
  </HeadingPairs>
  <TitlesOfParts>
    <vt:vector size="27" baseType="lpstr">
      <vt:lpstr>Arial</vt:lpstr>
      <vt:lpstr>Calibri</vt:lpstr>
      <vt:lpstr>Courier New</vt:lpstr>
      <vt:lpstr>Helvetica</vt:lpstr>
      <vt:lpstr>SenticoSansDT Bold</vt:lpstr>
      <vt:lpstr>Wingdings</vt:lpstr>
      <vt:lpstr>Tampere.Finland_kansi</vt:lpstr>
      <vt:lpstr>Tampere.Finland_väripohjat_valkoinen</vt:lpstr>
      <vt:lpstr>Tampere.Finland_väripohjat_punainen</vt:lpstr>
      <vt:lpstr>Tampere.Finland_väripohjat_sininen</vt:lpstr>
      <vt:lpstr>Tampere.Finland_lopetus</vt:lpstr>
      <vt:lpstr>Studies after basic education</vt:lpstr>
      <vt:lpstr>Finnish education system </vt:lpstr>
      <vt:lpstr>Upper secondary education:  vocational education and training and general upper secondary education</vt:lpstr>
      <vt:lpstr>Compulsory schooling</vt:lpstr>
      <vt:lpstr>Compulsory schooling</vt:lpstr>
      <vt:lpstr>GENERAL UPPER SECONDARY SCHOOL</vt:lpstr>
      <vt:lpstr>International Baccalaureate Diploma Programme (IB)</vt:lpstr>
      <vt:lpstr>BSP: Bilingual Study Programme in Finnish and English</vt:lpstr>
      <vt:lpstr>Vocational education and training</vt:lpstr>
      <vt:lpstr>Dual qualification</vt:lpstr>
      <vt:lpstr>Adult basic education</vt:lpstr>
      <vt:lpstr>TUVA:  preparatory education for an upper secondary qualification</vt:lpstr>
      <vt:lpstr>TUVA: preparatory education for an upper secondary qualification</vt:lpstr>
      <vt:lpstr>What to do after upper secondary education?</vt:lpstr>
      <vt:lpstr>Applying for education 2025</vt:lpstr>
      <vt:lpstr>Help and advice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2024-10-29T08:48:58Z</dcterms:created>
  <dcterms:modified xsi:type="dcterms:W3CDTF">2024-11-13T19:38:55Z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0x010100C786808DC1C205408EFD58374D3428D8</vt:lpwstr>
  </property>
</Properties>
</file>