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27"/>
  </p:notesMasterIdLst>
  <p:sldIdLst>
    <p:sldId id="256" r:id="rId5"/>
    <p:sldId id="273" r:id="rId6"/>
    <p:sldId id="276" r:id="rId7"/>
    <p:sldId id="264" r:id="rId8"/>
    <p:sldId id="265" r:id="rId9"/>
    <p:sldId id="277" r:id="rId10"/>
    <p:sldId id="266" r:id="rId11"/>
    <p:sldId id="267" r:id="rId12"/>
    <p:sldId id="259" r:id="rId13"/>
    <p:sldId id="260" r:id="rId14"/>
    <p:sldId id="258" r:id="rId15"/>
    <p:sldId id="274" r:id="rId16"/>
    <p:sldId id="257" r:id="rId17"/>
    <p:sldId id="261" r:id="rId18"/>
    <p:sldId id="262" r:id="rId19"/>
    <p:sldId id="268" r:id="rId20"/>
    <p:sldId id="269" r:id="rId21"/>
    <p:sldId id="270" r:id="rId22"/>
    <p:sldId id="271" r:id="rId23"/>
    <p:sldId id="275" r:id="rId24"/>
    <p:sldId id="272" r:id="rId25"/>
    <p:sldId id="263" r:id="rId2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8CC7DC-5A78-99E2-6CA0-8B30BDBCA5CB}" v="634" dt="2025-01-14T11:29:23.545"/>
    <p1510:client id="{6BC3CC14-D3EF-05CF-9D35-2EE598AB18F9}" v="126" dt="2025-01-13T12:26:48.846"/>
    <p1510:client id="{A8019A09-BB6F-2B5F-6E32-9A0DC6B2FAA4}" v="57" dt="2025-01-14T06:38:14.886"/>
    <p1510:client id="{A9200715-6305-A12C-8DDE-0FD50B590B98}" v="21" dt="2025-01-14T15:12:29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520BC-11C7-4E0F-8BB2-CDE84B221CF0}" type="datetimeFigureOut">
              <a:t>1/17/2025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1DE3E-E7E0-4520-8EB9-DC24725B553A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3434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7708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7772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951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769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3298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59580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154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08569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4446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474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0636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8940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4869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2776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013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6313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1DE3E-E7E0-4520-8EB9-DC24725B553A}" type="slidenum"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475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0643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1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4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3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5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7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7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8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7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opintopolku.fi/konfo/fi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8">
            <a:extLst>
              <a:ext uri="{FF2B5EF4-FFF2-40B4-BE49-F238E27FC236}">
                <a16:creationId xmlns:a16="http://schemas.microsoft.com/office/drawing/2014/main" id="{4DA4374D-F270-4C02-88D7-B751FD9BD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!!Rectangle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FA328F60-5106-496C-B3EA-A011DF5221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t="4447" r="-2" b="17767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8" name="Rectangle 12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04988" y="1442172"/>
            <a:ext cx="8582025" cy="2177328"/>
          </a:xfrm>
        </p:spPr>
        <p:txBody>
          <a:bodyPr anchor="ctr">
            <a:normAutofit/>
          </a:bodyPr>
          <a:lstStyle/>
          <a:p>
            <a:pPr algn="ctr"/>
            <a:r>
              <a:rPr lang="fi-FI" sz="7200">
                <a:cs typeface="Calibri Light"/>
              </a:rPr>
              <a:t>9.-luokkien jatko-opintoinfo</a:t>
            </a:r>
          </a:p>
        </p:txBody>
      </p:sp>
      <p:sp>
        <p:nvSpPr>
          <p:cNvPr id="10" name="Rectangle: Rounded Corners 14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733675" y="4141414"/>
            <a:ext cx="7058025" cy="25591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fi-FI" sz="1800" b="1" dirty="0">
                <a:solidFill>
                  <a:srgbClr val="FFFFFF"/>
                </a:solidFill>
                <a:cs typeface="Calibri"/>
              </a:rPr>
              <a:t>Oppilaanohjaajat Johanna Verho, Saara Koljonen</a:t>
            </a:r>
          </a:p>
          <a:p>
            <a:pPr algn="ctr"/>
            <a:r>
              <a:rPr lang="fi-FI" sz="1800" b="1" dirty="0">
                <a:solidFill>
                  <a:srgbClr val="FFFFFF"/>
                </a:solidFill>
                <a:cs typeface="Calibri"/>
              </a:rPr>
              <a:t> ja Suvi-Tuulia Rentola, rehtori Nina </a:t>
            </a:r>
            <a:r>
              <a:rPr lang="fi-FI" sz="1800" b="1" dirty="0" err="1">
                <a:solidFill>
                  <a:srgbClr val="FFFFFF"/>
                </a:solidFill>
                <a:cs typeface="Calibri"/>
              </a:rPr>
              <a:t>Kaarlenkaski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0B703-EA73-4E12-9002-D481E7FB6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7 hakukohdetta mahdollista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9E136A-2700-4770-AA2C-3FD97D06E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Yhteishakulomakkeelle voi laittaa 7 hakukohdetta</a:t>
            </a:r>
          </a:p>
          <a:p>
            <a:pPr lvl="1"/>
            <a:r>
              <a:rPr lang="fi-FI"/>
              <a:t>Hakutoivejärjestys on </a:t>
            </a:r>
            <a:r>
              <a:rPr lang="fi-FI" b="1"/>
              <a:t>sitova</a:t>
            </a:r>
          </a:p>
          <a:p>
            <a:pPr lvl="1"/>
            <a:r>
              <a:rPr lang="fi-FI" b="1"/>
              <a:t>Hakijalle tarjotaan vain yhtä opiskelupaikkaa järjestyksen mukaisesti</a:t>
            </a:r>
          </a:p>
          <a:p>
            <a:pPr lvl="1"/>
            <a:r>
              <a:rPr lang="fi-FI">
                <a:solidFill>
                  <a:srgbClr val="FF0000"/>
                </a:solidFill>
              </a:rPr>
              <a:t>Ylemmälle varasijalle voi jonottaa myös paikan vastaanottamisen jälkeen</a:t>
            </a:r>
          </a:p>
          <a:p>
            <a:r>
              <a:rPr lang="fi-FI"/>
              <a:t>Hakeutumisvelvoite</a:t>
            </a:r>
          </a:p>
          <a:p>
            <a:r>
              <a:rPr lang="fi-FI"/>
              <a:t>Huoltajien kuuleminen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3916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691EA6-56FB-457E-A911-0F1B6B022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Terveydentilavaatimukset 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633CE6-0670-46FF-A0D8-A269C9FBB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Terveydentilavaatimukset osaan ammatillista perustutkinnoista </a:t>
            </a:r>
          </a:p>
          <a:p>
            <a:pPr marL="0" indent="0">
              <a:buNone/>
            </a:pPr>
            <a:r>
              <a:rPr lang="fi-FI"/>
              <a:t>esim. sosiaali- ja terveysalalle </a:t>
            </a:r>
          </a:p>
          <a:p>
            <a:pPr marL="0" indent="0">
              <a:buNone/>
            </a:pPr>
            <a:r>
              <a:rPr lang="fi-FI"/>
              <a:t>-&gt; nämä voi tarkistaa Opintopolusta tai oppilaitoksesta 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Kasvatusala, metsäala, sosiaali- ja terveysala, tekniikan ala, liikunta-ala, kuljetusala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7588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B97197-1F28-6EA6-C96D-0B4F76C21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 www.opintopolku.fi 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F1C660-F73A-CAAD-918C-E98A5EF70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ea typeface="+mn-lt"/>
                <a:cs typeface="+mn-lt"/>
              </a:rPr>
              <a:t>Demohakulomake </a:t>
            </a:r>
          </a:p>
          <a:p>
            <a:pPr lvl="1"/>
            <a:r>
              <a:rPr lang="fi-FI">
                <a:ea typeface="+mn-lt"/>
                <a:cs typeface="+mn-lt"/>
              </a:rPr>
              <a:t>Opotunneilla on harjoiteltu varsinaisen hakulomakkeen tekoa 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i-FI">
                <a:ea typeface="+mn-lt"/>
                <a:cs typeface="+mn-lt"/>
              </a:rPr>
              <a:t>Ei tallennu mihinkään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i-FI">
                <a:ea typeface="+mn-lt"/>
                <a:cs typeface="+mn-lt"/>
              </a:rPr>
              <a:t>Oikealla hakulomakkeella tärkeää, että hakijalla on käytössä toimiva sähköposti, johon oppilas pääsee kirjautumaan vielä elokuussa</a:t>
            </a:r>
            <a:endParaRPr lang="en-US">
              <a:ea typeface="+mn-lt"/>
              <a:cs typeface="+mn-lt"/>
            </a:endParaRP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030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B0BBA3-B241-4060-A2B2-F9F4C531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www.opintopolku.fi 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527EA3-8940-40C5-A899-BF276C738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362278"/>
            <a:ext cx="10168128" cy="38099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/>
              <a:t>Yhteishaku tehdään sähköisesti Opintopolku-sivustolla</a:t>
            </a:r>
          </a:p>
          <a:p>
            <a:r>
              <a:rPr lang="fi-FI" sz="3200"/>
              <a:t>Hakulomakkeen voi tehdä opon kanssa tai kotona</a:t>
            </a:r>
          </a:p>
          <a:p>
            <a:pPr lvl="1"/>
            <a:r>
              <a:rPr lang="fi-FI" sz="2800"/>
              <a:t>Jos lomakkeen tekee opon kanssa ilman huoltajaa, mukaan tarvitsee huoltajankuulemislomakkeen </a:t>
            </a:r>
          </a:p>
          <a:p>
            <a:pPr marL="0" indent="0">
              <a:buNone/>
            </a:pPr>
            <a:endParaRPr lang="fi-FI" sz="3200"/>
          </a:p>
          <a:p>
            <a:pPr marL="0" indent="0">
              <a:buNone/>
            </a:pPr>
            <a:endParaRPr lang="fi-FI" sz="2800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732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6F8488-CE14-4E34-A782-F93D0ECC7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Hakutoiveita ei voi muuttaa 18.3. jälkeen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A9F937B-4E86-4934-BBB0-9AB8EACB6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/>
              <a:t>Hakutoivejärjestys on sitova 18.3. klo: 15 jälkeen!</a:t>
            </a:r>
          </a:p>
          <a:p>
            <a:r>
              <a:rPr lang="fi-FI" sz="3200"/>
              <a:t>Oppilaalle tarjotaan ylintä hakutoivetta, johon hänen pisteensä/keskiarvonsa riittää</a:t>
            </a:r>
          </a:p>
          <a:p>
            <a:pPr lvl="1"/>
            <a:r>
              <a:rPr lang="fi-FI" sz="2800"/>
              <a:t>Alemmat hakutoiveet peruuntuvat, ylempiin oppilas jää varasijalle 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9861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445207-C346-4257-8AD5-845779713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Tulokset tulevat aikaisintaan 12.6.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BA49A3-8D41-4BAC-A5A1-B7DA84568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2800"/>
              <a:t>Sähköpostilla, jos oppilas antanut luvan sähköiseen asiointiin </a:t>
            </a:r>
          </a:p>
          <a:p>
            <a:r>
              <a:rPr lang="fi-FI" sz="2800">
                <a:ea typeface="+mn-lt"/>
                <a:cs typeface="+mn-lt"/>
              </a:rPr>
              <a:t>26.6.2025 Hakijan on viimeistään ilmoitettava opiskelupaikan vastaanottamisesta koulutuksen järjestäjälle </a:t>
            </a:r>
            <a:endParaRPr lang="fi-FI" sz="2800"/>
          </a:p>
          <a:p>
            <a:r>
              <a:rPr lang="fi-FI" sz="2800">
                <a:ea typeface="+mn-lt"/>
                <a:cs typeface="+mn-lt"/>
              </a:rPr>
              <a:t>15.8.2025 Varasijoilta hyväksyminen päättyy</a:t>
            </a:r>
            <a:endParaRPr lang="fi-FI" sz="2800"/>
          </a:p>
          <a:p>
            <a:r>
              <a:rPr lang="fi-FI" sz="2800"/>
              <a:t>Opot paikalla koululla 12.6.-13.6.2025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1165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4">
            <a:extLst>
              <a:ext uri="{FF2B5EF4-FFF2-40B4-BE49-F238E27FC236}">
                <a16:creationId xmlns:a16="http://schemas.microsoft.com/office/drawing/2014/main" id="{93D97CAD-01AB-48FF-8040-49FFD9DFA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9" y="543601"/>
            <a:ext cx="6688237" cy="5471784"/>
          </a:xfrm>
          <a:prstGeom prst="rect">
            <a:avLst/>
          </a:prstGeom>
        </p:spPr>
      </p:pic>
      <p:pic>
        <p:nvPicPr>
          <p:cNvPr id="5" name="Kuva 5">
            <a:extLst>
              <a:ext uri="{FF2B5EF4-FFF2-40B4-BE49-F238E27FC236}">
                <a16:creationId xmlns:a16="http://schemas.microsoft.com/office/drawing/2014/main" id="{7BCE47BB-6FE4-44DA-8064-EA74B85C1A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2452" y="541871"/>
            <a:ext cx="5607932" cy="5774255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D42DBC47-4C8D-46DA-87CB-B1C44970A14D}"/>
              </a:ext>
            </a:extLst>
          </p:cNvPr>
          <p:cNvSpPr txBox="1"/>
          <p:nvPr/>
        </p:nvSpPr>
        <p:spPr>
          <a:xfrm>
            <a:off x="5351362" y="17169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/>
              <a:t>HAKULOMAKE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774C3C23-7D2F-4EDD-98BE-01FB3562D48C}"/>
              </a:ext>
            </a:extLst>
          </p:cNvPr>
          <p:cNvSpPr txBox="1"/>
          <p:nvPr/>
        </p:nvSpPr>
        <p:spPr>
          <a:xfrm>
            <a:off x="7526097" y="6256096"/>
            <a:ext cx="274319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400"/>
              <a:t>Lähde: opintopolku.fi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426738-0D01-E44B-4379-0961B307F123}"/>
              </a:ext>
            </a:extLst>
          </p:cNvPr>
          <p:cNvSpPr/>
          <p:nvPr/>
        </p:nvSpPr>
        <p:spPr>
          <a:xfrm>
            <a:off x="1674929" y="4457514"/>
            <a:ext cx="4765940" cy="154760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32667-4517-9ED7-61C2-4F8CCC7BF152}"/>
              </a:ext>
            </a:extLst>
          </p:cNvPr>
          <p:cNvSpPr txBox="1"/>
          <p:nvPr/>
        </p:nvSpPr>
        <p:spPr>
          <a:xfrm>
            <a:off x="126200" y="4458773"/>
            <a:ext cx="149411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  <a:p>
            <a:r>
              <a:rPr lang="en-US"/>
              <a:t>Ei </a:t>
            </a:r>
            <a:r>
              <a:rPr lang="en-US" err="1"/>
              <a:t>koulun</a:t>
            </a:r>
            <a:endParaRPr lang="en-US"/>
          </a:p>
          <a:p>
            <a:r>
              <a:rPr lang="en-US" err="1"/>
              <a:t>sähköpostia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88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5" descr="Kuva, joka sisältää kohteen pöytä&#10;&#10;Kuvaus luotu automaattisesti">
            <a:extLst>
              <a:ext uri="{FF2B5EF4-FFF2-40B4-BE49-F238E27FC236}">
                <a16:creationId xmlns:a16="http://schemas.microsoft.com/office/drawing/2014/main" id="{D330CBC6-AFFD-4C53-8FC6-F16F4BCC0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730" y="520044"/>
            <a:ext cx="10314971" cy="5113786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0622DA47-F9ED-4141-97E8-DA9695939E43}"/>
              </a:ext>
            </a:extLst>
          </p:cNvPr>
          <p:cNvSpPr txBox="1"/>
          <p:nvPr/>
        </p:nvSpPr>
        <p:spPr>
          <a:xfrm>
            <a:off x="7526097" y="6256096"/>
            <a:ext cx="274319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400"/>
              <a:t>Lähde: opintopolku.fi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8AF0D-03F3-BE03-0C55-0F1204E5612B}"/>
              </a:ext>
            </a:extLst>
          </p:cNvPr>
          <p:cNvSpPr txBox="1"/>
          <p:nvPr/>
        </p:nvSpPr>
        <p:spPr>
          <a:xfrm>
            <a:off x="8488934" y="2880350"/>
            <a:ext cx="264561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err="1"/>
              <a:t>Tähdin</a:t>
            </a:r>
            <a:r>
              <a:rPr lang="en-US" sz="1400"/>
              <a:t>* </a:t>
            </a:r>
            <a:r>
              <a:rPr lang="en-US" sz="1400" err="1"/>
              <a:t>merkityt</a:t>
            </a:r>
            <a:r>
              <a:rPr lang="en-US" sz="1400"/>
              <a:t> </a:t>
            </a:r>
            <a:r>
              <a:rPr lang="en-US" sz="1400" err="1"/>
              <a:t>arvosanat</a:t>
            </a:r>
            <a:endParaRPr lang="en-US" sz="1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3E7FDD-4C79-6D37-C751-8E34987DB387}"/>
              </a:ext>
            </a:extLst>
          </p:cNvPr>
          <p:cNvSpPr/>
          <p:nvPr/>
        </p:nvSpPr>
        <p:spPr>
          <a:xfrm>
            <a:off x="8529697" y="2880350"/>
            <a:ext cx="2405241" cy="30436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82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1ADE82C6-341A-4899-B07C-C2022AF9A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767" y="791894"/>
            <a:ext cx="10199224" cy="4338590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A148257F-BBE7-4015-9871-040D2350BD50}"/>
              </a:ext>
            </a:extLst>
          </p:cNvPr>
          <p:cNvSpPr txBox="1"/>
          <p:nvPr/>
        </p:nvSpPr>
        <p:spPr>
          <a:xfrm>
            <a:off x="7526097" y="6256096"/>
            <a:ext cx="274319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400"/>
              <a:t>Lähde: opintopolku.fi </a:t>
            </a:r>
          </a:p>
        </p:txBody>
      </p:sp>
    </p:spTree>
    <p:extLst>
      <p:ext uri="{BB962C8B-B14F-4D97-AF65-F5344CB8AC3E}">
        <p14:creationId xmlns:p14="http://schemas.microsoft.com/office/powerpoint/2010/main" val="2815940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12CA5CC0-C72F-4B6E-84C0-713E404C8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590" y="109804"/>
            <a:ext cx="5964820" cy="6349029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0B06BADD-5E98-4779-AF6E-86C9C83F36E9}"/>
              </a:ext>
            </a:extLst>
          </p:cNvPr>
          <p:cNvSpPr txBox="1"/>
          <p:nvPr/>
        </p:nvSpPr>
        <p:spPr>
          <a:xfrm>
            <a:off x="9073188" y="6256096"/>
            <a:ext cx="274319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1400"/>
              <a:t>Lähde: opintopolku.fi </a:t>
            </a:r>
          </a:p>
        </p:txBody>
      </p:sp>
    </p:spTree>
    <p:extLst>
      <p:ext uri="{BB962C8B-B14F-4D97-AF65-F5344CB8AC3E}">
        <p14:creationId xmlns:p14="http://schemas.microsoft.com/office/powerpoint/2010/main" val="66658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2A6D99-A2D3-1FB5-E11A-D15FAE325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Koulutusvaihtoehtoja peruskoulun jälkeen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B37224-5D61-6C3E-CB22-31F84A230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/>
            <a:r>
              <a:rPr lang="fi-FI"/>
              <a:t>Ammatilliset perustutkinnot </a:t>
            </a:r>
          </a:p>
          <a:p>
            <a:pPr marL="342900" indent="-342900"/>
            <a:r>
              <a:rPr lang="fi-FI"/>
              <a:t>Lukio</a:t>
            </a:r>
          </a:p>
          <a:p>
            <a:pPr marL="342900" indent="-342900"/>
            <a:r>
              <a:rPr lang="fi-FI"/>
              <a:t>Kaksoistutkinto (ammatillinen perustutkinto + ylioppilastutkinto) </a:t>
            </a:r>
          </a:p>
          <a:p>
            <a:pPr marL="342900" indent="-342900"/>
            <a:r>
              <a:rPr lang="fi-FI"/>
              <a:t>TUVA eli tutkintokoulutukseen valmentava koulutus </a:t>
            </a:r>
          </a:p>
          <a:p>
            <a:pPr marL="342900" indent="-342900"/>
            <a:r>
              <a:rPr lang="fi-FI"/>
              <a:t>Opistovuosi oppivelvollisille (kansanopistossa) 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09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2B3C9-BF01-1A60-F2F3-F1022A563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Demohaku</a:t>
            </a:r>
            <a:r>
              <a:rPr lang="en-US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A4AC2-79A0-240C-FCA6-A75601B91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  <a:hlinkClick r:id="rId2"/>
              </a:rPr>
              <a:t>Opintopolku</a:t>
            </a:r>
            <a:r>
              <a:rPr lang="en-US">
                <a:ea typeface="+mn-lt"/>
                <a:cs typeface="+mn-lt"/>
              </a:rPr>
              <a:t>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92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724A01-3D6A-4273-8A9A-AC27AC002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Ohjauskeskustelut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629C6A-5CAD-41A9-A6CB-7C15A779A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Oppilaalla on jatko-ohjauskeskustelu oman opon kanssa, tarvittaessa useampi</a:t>
            </a:r>
          </a:p>
          <a:p>
            <a:r>
              <a:rPr lang="fi-FI"/>
              <a:t>Keskustelkaa nuorenne kanssa kotona jatko-opinnoista</a:t>
            </a:r>
          </a:p>
          <a:p>
            <a:r>
              <a:rPr lang="fi-FI"/>
              <a:t>Nuoria varmasti jännittää edessä häämöttävä uusi elämänvaihe. Moni asia muuttuu. </a:t>
            </a:r>
          </a:p>
          <a:p>
            <a:r>
              <a:rPr lang="fi-FI"/>
              <a:t>Harkinnanvaraisen haun tarpeellisuudesta voi keskustella opon ja laaja-alaisen erityisopettajan kanssa</a:t>
            </a:r>
          </a:p>
        </p:txBody>
      </p:sp>
    </p:spTree>
    <p:extLst>
      <p:ext uri="{BB962C8B-B14F-4D97-AF65-F5344CB8AC3E}">
        <p14:creationId xmlns:p14="http://schemas.microsoft.com/office/powerpoint/2010/main" val="2878417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BDEA1A-93A6-426F-A3CB-9ACC2920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Opo on kesällä tavoitettavissa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780505-2C97-489E-AFE2-2D41FD815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444" y="2193237"/>
            <a:ext cx="11275408" cy="39958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Opo on tavoitettavissa ainakin 12.6. ja 13.6. sekä 16.6. kun tulokset tulevat.</a:t>
            </a:r>
          </a:p>
          <a:p>
            <a:r>
              <a:rPr lang="fi-FI"/>
              <a:t>Lisäksi mahdollinen jatko-ohjaus mahdollista elokuussa. </a:t>
            </a:r>
          </a:p>
          <a:p>
            <a:r>
              <a:rPr lang="fi-FI"/>
              <a:t>Yhteystiedot: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E6C7444B-42FE-4081-AE2A-FCE083FECBC4}"/>
              </a:ext>
            </a:extLst>
          </p:cNvPr>
          <p:cNvSpPr txBox="1"/>
          <p:nvPr/>
        </p:nvSpPr>
        <p:spPr>
          <a:xfrm>
            <a:off x="497043" y="4044299"/>
            <a:ext cx="3591311" cy="23469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/>
              <a:t>Johanna Verho</a:t>
            </a:r>
          </a:p>
          <a:p>
            <a:pPr>
              <a:lnSpc>
                <a:spcPct val="150000"/>
              </a:lnSpc>
            </a:pPr>
            <a:r>
              <a:rPr lang="fi-FI" sz="2000">
                <a:ea typeface="+mn-lt"/>
                <a:cs typeface="+mn-lt"/>
              </a:rPr>
              <a:t>9A, 9T</a:t>
            </a:r>
            <a:endParaRPr lang="fi-FI"/>
          </a:p>
          <a:p>
            <a:pPr>
              <a:lnSpc>
                <a:spcPct val="150000"/>
              </a:lnSpc>
            </a:pPr>
            <a:r>
              <a:rPr lang="fi-FI" sz="2000">
                <a:ea typeface="+mn-lt"/>
                <a:cs typeface="+mn-lt"/>
              </a:rPr>
              <a:t>0400 208082</a:t>
            </a:r>
            <a:endParaRPr lang="fi-FI"/>
          </a:p>
          <a:p>
            <a:pPr>
              <a:lnSpc>
                <a:spcPct val="150000"/>
              </a:lnSpc>
            </a:pPr>
            <a:r>
              <a:rPr lang="fi-FI" sz="2000">
                <a:ea typeface="+mn-lt"/>
                <a:cs typeface="+mn-lt"/>
              </a:rPr>
              <a:t>johanna.verho@tampere.fi</a:t>
            </a:r>
          </a:p>
          <a:p>
            <a:pPr>
              <a:lnSpc>
                <a:spcPct val="150000"/>
              </a:lnSpc>
            </a:pPr>
            <a:endParaRPr lang="fi-FI" sz="200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A21D0315-1197-9A6F-439A-31BE3B527BC3}"/>
              </a:ext>
            </a:extLst>
          </p:cNvPr>
          <p:cNvSpPr txBox="1"/>
          <p:nvPr/>
        </p:nvSpPr>
        <p:spPr>
          <a:xfrm>
            <a:off x="4213860" y="4046024"/>
            <a:ext cx="3843518" cy="18852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/>
              <a:t>Suvi-Tuulia Rentola </a:t>
            </a:r>
            <a:endParaRPr lang="en-US" b="1"/>
          </a:p>
          <a:p>
            <a:pPr>
              <a:lnSpc>
                <a:spcPct val="150000"/>
              </a:lnSpc>
            </a:pPr>
            <a:r>
              <a:rPr lang="fi-FI" sz="2000"/>
              <a:t>9B, 9C, 9D, 7-9A ja JOPO</a:t>
            </a:r>
          </a:p>
          <a:p>
            <a:pPr>
              <a:lnSpc>
                <a:spcPct val="150000"/>
              </a:lnSpc>
            </a:pPr>
            <a:r>
              <a:rPr lang="en-US" sz="2000"/>
              <a:t>040 131 9305</a:t>
            </a:r>
            <a:endParaRPr lang="fi-FI"/>
          </a:p>
          <a:p>
            <a:pPr>
              <a:lnSpc>
                <a:spcPct val="150000"/>
              </a:lnSpc>
            </a:pPr>
            <a:r>
              <a:rPr lang="fi-FI" sz="2000"/>
              <a:t>suvi-tuulia.rentola@tampere.fi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451491-8352-6263-C92B-F64B1E8C3AB3}"/>
              </a:ext>
            </a:extLst>
          </p:cNvPr>
          <p:cNvSpPr txBox="1"/>
          <p:nvPr/>
        </p:nvSpPr>
        <p:spPr>
          <a:xfrm>
            <a:off x="8458110" y="4132699"/>
            <a:ext cx="3316538" cy="18852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/>
              <a:t>Saara Koljonen</a:t>
            </a:r>
            <a:endParaRPr lang="en-US" b="1"/>
          </a:p>
          <a:p>
            <a:pPr>
              <a:lnSpc>
                <a:spcPct val="150000"/>
              </a:lnSpc>
            </a:pPr>
            <a:r>
              <a:rPr lang="en-US" sz="2000"/>
              <a:t>9E, 9F</a:t>
            </a:r>
          </a:p>
          <a:p>
            <a:pPr>
              <a:lnSpc>
                <a:spcPct val="150000"/>
              </a:lnSpc>
            </a:pPr>
            <a:r>
              <a:rPr lang="fi-FI" sz="2000"/>
              <a:t>040 512 5184</a:t>
            </a:r>
            <a:endParaRPr lang="en-US"/>
          </a:p>
          <a:p>
            <a:pPr>
              <a:lnSpc>
                <a:spcPct val="150000"/>
              </a:lnSpc>
            </a:pPr>
            <a:r>
              <a:rPr lang="en-US" sz="2000"/>
              <a:t>saara.koljonen@tampere.fi</a:t>
            </a:r>
          </a:p>
        </p:txBody>
      </p:sp>
    </p:spTree>
    <p:extLst>
      <p:ext uri="{BB962C8B-B14F-4D97-AF65-F5344CB8AC3E}">
        <p14:creationId xmlns:p14="http://schemas.microsoft.com/office/powerpoint/2010/main" val="82532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A676077-950D-9A47-7307-BE15CF996B26}"/>
              </a:ext>
            </a:extLst>
          </p:cNvPr>
          <p:cNvSpPr txBox="1"/>
          <p:nvPr/>
        </p:nvSpPr>
        <p:spPr>
          <a:xfrm>
            <a:off x="4345607" y="5753653"/>
            <a:ext cx="3059042" cy="1015663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  <a:p>
            <a:pPr algn="ctr"/>
            <a:r>
              <a:rPr lang="en-US" sz="2400" b="1">
                <a:solidFill>
                  <a:schemeClr val="tx1"/>
                </a:solidFill>
              </a:rPr>
              <a:t>YSILUOKKA</a:t>
            </a:r>
          </a:p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75B1E8-29C7-5E14-6F7D-C385DF53010C}"/>
              </a:ext>
            </a:extLst>
          </p:cNvPr>
          <p:cNvSpPr txBox="1"/>
          <p:nvPr/>
        </p:nvSpPr>
        <p:spPr>
          <a:xfrm>
            <a:off x="1236871" y="3561523"/>
            <a:ext cx="2915478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/>
              <a:t> </a:t>
            </a:r>
            <a:endParaRPr lang="en-US"/>
          </a:p>
          <a:p>
            <a:r>
              <a:rPr lang="en-US" sz="2400" b="1">
                <a:solidFill>
                  <a:schemeClr val="tx1"/>
                </a:solidFill>
              </a:rPr>
              <a:t>AMMATTIKOULU</a:t>
            </a:r>
            <a:endParaRPr lang="en-US">
              <a:solidFill>
                <a:schemeClr val="tx1"/>
              </a:solidFill>
            </a:endParaRPr>
          </a:p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D3024E-D23E-74F8-3864-22685736F5D2}"/>
              </a:ext>
            </a:extLst>
          </p:cNvPr>
          <p:cNvSpPr txBox="1"/>
          <p:nvPr/>
        </p:nvSpPr>
        <p:spPr>
          <a:xfrm>
            <a:off x="8061738" y="3688522"/>
            <a:ext cx="2694608" cy="101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 </a:t>
            </a:r>
          </a:p>
          <a:p>
            <a:r>
              <a:rPr lang="en-US" sz="2400" b="1">
                <a:solidFill>
                  <a:schemeClr val="tx1"/>
                </a:solidFill>
              </a:rPr>
              <a:t>    LUKIO</a:t>
            </a:r>
          </a:p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31237F-3C52-63F0-CE90-8DF0FFA725F5}"/>
              </a:ext>
            </a:extLst>
          </p:cNvPr>
          <p:cNvSpPr txBox="1"/>
          <p:nvPr/>
        </p:nvSpPr>
        <p:spPr>
          <a:xfrm>
            <a:off x="4594086" y="5102087"/>
            <a:ext cx="2551043" cy="4616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/>
              <a:t> </a:t>
            </a:r>
            <a:r>
              <a:rPr lang="en-US" sz="2400" b="1">
                <a:solidFill>
                  <a:schemeClr val="tx1"/>
                </a:solidFill>
              </a:rPr>
              <a:t>  TUVA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066948-A196-77A0-9FDA-24F321B1FA84}"/>
              </a:ext>
            </a:extLst>
          </p:cNvPr>
          <p:cNvSpPr txBox="1"/>
          <p:nvPr/>
        </p:nvSpPr>
        <p:spPr>
          <a:xfrm>
            <a:off x="7321827" y="607391"/>
            <a:ext cx="384865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  <a:p>
            <a:r>
              <a:rPr lang="en-US"/>
              <a:t> </a:t>
            </a:r>
            <a:r>
              <a:rPr lang="en-US" sz="2400" b="1"/>
              <a:t>     YLIOPISTO</a:t>
            </a:r>
          </a:p>
          <a:p>
            <a:endParaRPr lang="en-US" sz="2400" b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EC20D7-3681-8A61-CC2C-9FBB3DAECA39}"/>
              </a:ext>
            </a:extLst>
          </p:cNvPr>
          <p:cNvSpPr txBox="1"/>
          <p:nvPr/>
        </p:nvSpPr>
        <p:spPr>
          <a:xfrm>
            <a:off x="519042" y="552175"/>
            <a:ext cx="434560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b="1"/>
          </a:p>
          <a:p>
            <a:pPr algn="l"/>
            <a:r>
              <a:rPr lang="en-US" sz="2400" b="1"/>
              <a:t>AMMATTIKORKEAKOULU</a:t>
            </a:r>
          </a:p>
          <a:p>
            <a:endParaRPr lang="en-US" sz="2400" b="1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27A4584-44F2-6C03-9CCF-5BFE02306515}"/>
              </a:ext>
            </a:extLst>
          </p:cNvPr>
          <p:cNvCxnSpPr/>
          <p:nvPr/>
        </p:nvCxnSpPr>
        <p:spPr>
          <a:xfrm flipV="1">
            <a:off x="7410175" y="4770782"/>
            <a:ext cx="1314174" cy="9497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4DDFF48-F1C2-3928-9F17-8347BBFCE580}"/>
              </a:ext>
            </a:extLst>
          </p:cNvPr>
          <p:cNvCxnSpPr/>
          <p:nvPr/>
        </p:nvCxnSpPr>
        <p:spPr>
          <a:xfrm flipH="1" flipV="1">
            <a:off x="3390352" y="4726612"/>
            <a:ext cx="949735" cy="1027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E47C110-4A0E-3485-2C26-8732830AA6C1}"/>
              </a:ext>
            </a:extLst>
          </p:cNvPr>
          <p:cNvCxnSpPr/>
          <p:nvPr/>
        </p:nvCxnSpPr>
        <p:spPr>
          <a:xfrm>
            <a:off x="4693477" y="4202042"/>
            <a:ext cx="2689088" cy="55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3EAEC3D-DB22-77B2-1E51-4494DB338998}"/>
              </a:ext>
            </a:extLst>
          </p:cNvPr>
          <p:cNvCxnSpPr/>
          <p:nvPr/>
        </p:nvCxnSpPr>
        <p:spPr>
          <a:xfrm flipV="1">
            <a:off x="2744303" y="1871867"/>
            <a:ext cx="5523" cy="16841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EFAE2FE-FCED-DC06-8379-430B6F5A1B27}"/>
              </a:ext>
            </a:extLst>
          </p:cNvPr>
          <p:cNvCxnSpPr/>
          <p:nvPr/>
        </p:nvCxnSpPr>
        <p:spPr>
          <a:xfrm flipH="1" flipV="1">
            <a:off x="4886738" y="1789041"/>
            <a:ext cx="3130827" cy="18884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0793C2C-CDD3-E89F-64B6-8F51FB85533B}"/>
              </a:ext>
            </a:extLst>
          </p:cNvPr>
          <p:cNvCxnSpPr/>
          <p:nvPr/>
        </p:nvCxnSpPr>
        <p:spPr>
          <a:xfrm flipV="1">
            <a:off x="4174431" y="1833218"/>
            <a:ext cx="3042481" cy="16841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3B9DC76-AEBF-8853-5D6B-EAB195A68202}"/>
              </a:ext>
            </a:extLst>
          </p:cNvPr>
          <p:cNvCxnSpPr/>
          <p:nvPr/>
        </p:nvCxnSpPr>
        <p:spPr>
          <a:xfrm flipH="1" flipV="1">
            <a:off x="9309652" y="1932610"/>
            <a:ext cx="22086" cy="17338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C9C5DD61-6E66-AF95-276A-66A37A3CC4E7}"/>
              </a:ext>
            </a:extLst>
          </p:cNvPr>
          <p:cNvSpPr/>
          <p:nvPr/>
        </p:nvSpPr>
        <p:spPr>
          <a:xfrm>
            <a:off x="248478" y="2186608"/>
            <a:ext cx="2252870" cy="9607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TYÖELÄMÄ</a:t>
            </a:r>
          </a:p>
        </p:txBody>
      </p:sp>
    </p:spTree>
    <p:extLst>
      <p:ext uri="{BB962C8B-B14F-4D97-AF65-F5344CB8AC3E}">
        <p14:creationId xmlns:p14="http://schemas.microsoft.com/office/powerpoint/2010/main" val="4197112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CEF6B1-1901-41D8-9B74-073DEFB3D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Yhteishaun aikataulu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6D023C-1AA7-4AF1-98FC-04BE80BBF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300993"/>
            <a:ext cx="10168128" cy="387120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b="1"/>
              <a:t>Yhteishaku on 18.2.-18.3.2025</a:t>
            </a:r>
          </a:p>
          <a:p>
            <a:r>
              <a:rPr lang="fi-FI"/>
              <a:t>Mahdolliset liitteet pitää pääsääntöisesti toimittaa 18.3. mennessä hakukohteisiin (klo: 15)</a:t>
            </a:r>
          </a:p>
          <a:p>
            <a:r>
              <a:rPr lang="fi-FI"/>
              <a:t>Mahdolliset pääsykokeet ovat keväällä oppilaitosten ilmoittamina ajankohtina</a:t>
            </a:r>
          </a:p>
          <a:p>
            <a:r>
              <a:rPr lang="fi-FI"/>
              <a:t>Tulokset julkaistaan aikaisintaan 12.6.2025</a:t>
            </a:r>
          </a:p>
          <a:p>
            <a:r>
              <a:rPr lang="fi-FI"/>
              <a:t>Opiskelupaikka pitää ottaa vastaan 26.6.2025 mennessä</a:t>
            </a:r>
          </a:p>
          <a:p>
            <a:r>
              <a:rPr lang="fi-FI">
                <a:ea typeface="+mn-lt"/>
                <a:cs typeface="+mn-lt"/>
              </a:rPr>
              <a:t>15.8.2025 Varasijoilta hyväksyminen päättyy</a:t>
            </a:r>
          </a:p>
          <a:p>
            <a:pPr marL="0" indent="0">
              <a:buNone/>
            </a:pPr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171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A72136-0B48-41E5-AE3B-296E64ED8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Valintaperusteet 	 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79B039-DF76-4ADF-962A-4CDF3221D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54" y="2302026"/>
            <a:ext cx="10761451" cy="410305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b="1"/>
              <a:t>Lukioiden yleislinjalle</a:t>
            </a:r>
            <a:r>
              <a:rPr lang="fi-FI"/>
              <a:t> valitaan opiskelijat lukuaineiden keskiarvon perusteella (eli kotitalous, musiikki, liikunta, käsityö, kuvataide, teknologia, tietotekniikka eivät vaikuta) </a:t>
            </a:r>
          </a:p>
          <a:p>
            <a:r>
              <a:rPr lang="fi-FI" b="1"/>
              <a:t>Ammatillisiin koulutuksiin</a:t>
            </a:r>
            <a:r>
              <a:rPr lang="fi-FI"/>
              <a:t> valitaan opiskelijat pisteiden perusteella:</a:t>
            </a:r>
          </a:p>
          <a:p>
            <a:pPr lvl="1"/>
            <a:r>
              <a:rPr lang="fi-FI"/>
              <a:t>Kaikkien aineiden keskiarvo </a:t>
            </a:r>
            <a:r>
              <a:rPr lang="fi-FI" err="1"/>
              <a:t>max</a:t>
            </a:r>
            <a:r>
              <a:rPr lang="fi-FI"/>
              <a:t>. 16p</a:t>
            </a:r>
          </a:p>
          <a:p>
            <a:pPr lvl="1"/>
            <a:r>
              <a:rPr lang="fi-FI"/>
              <a:t>Kolme parasta taito- ja taideainetta </a:t>
            </a:r>
            <a:r>
              <a:rPr lang="fi-FI" err="1"/>
              <a:t>max</a:t>
            </a:r>
            <a:r>
              <a:rPr lang="fi-FI"/>
              <a:t>. 8p</a:t>
            </a:r>
          </a:p>
          <a:p>
            <a:pPr lvl="1"/>
            <a:r>
              <a:rPr lang="fi-FI" b="1"/>
              <a:t>2p ensimmäisestä hakutoiveesta </a:t>
            </a:r>
          </a:p>
          <a:p>
            <a:pPr lvl="1"/>
            <a:r>
              <a:rPr lang="fi-FI"/>
              <a:t>6p peruskoulun samana/edelliskeväänä päättäville </a:t>
            </a:r>
          </a:p>
          <a:p>
            <a:pPr lvl="1"/>
            <a:r>
              <a:rPr lang="fi-FI"/>
              <a:t>0-10p pääsykokeesta (jos alalle on pääsykoe)</a:t>
            </a:r>
          </a:p>
          <a:p>
            <a:pPr marL="457200" lvl="1" indent="0">
              <a:buNone/>
            </a:pPr>
            <a:r>
              <a:rPr lang="fi-FI"/>
              <a:t>! Poikkeuksena lentokoneasennuksen pt , jossa vaikuttaa vain pääsykoe</a:t>
            </a:r>
          </a:p>
          <a:p>
            <a:endParaRPr lang="fi-FI" b="1"/>
          </a:p>
          <a:p>
            <a:pPr marL="457200" lvl="1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017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1184A-9D2A-ED0B-2382-B8A9015F7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Kaksoistutkinto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7499D-0EDA-8A7B-F356-F3585F544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err="1"/>
              <a:t>Tredussa</a:t>
            </a:r>
            <a:r>
              <a:rPr lang="fi-FI"/>
              <a:t> vaatimuksena peruskoulun päättötodistuksessa vähintään arvosana 7 oppiaineista äidinkieli, englanti ja matematiikka. Lisäksi lukuaineiden keskiarvo vähintään 7,0. </a:t>
            </a:r>
            <a:endParaRPr lang="en-US">
              <a:solidFill>
                <a:srgbClr val="000000"/>
              </a:solidFill>
            </a:endParaRPr>
          </a:p>
          <a:p>
            <a:endParaRPr lang="fi-FI">
              <a:solidFill>
                <a:srgbClr val="FF0000"/>
              </a:solidFill>
            </a:endParaRPr>
          </a:p>
          <a:p>
            <a:r>
              <a:rPr lang="fi-FI" err="1">
                <a:solidFill>
                  <a:srgbClr val="FF0000"/>
                </a:solidFill>
              </a:rPr>
              <a:t>Huom</a:t>
            </a:r>
            <a:r>
              <a:rPr lang="fi-FI">
                <a:solidFill>
                  <a:srgbClr val="FF0000"/>
                </a:solidFill>
              </a:rPr>
              <a:t>! haku ammatilliseen perustutkintoon. </a:t>
            </a:r>
            <a:r>
              <a:rPr lang="fi-FI"/>
              <a:t>Kaksoistutkintoon ei ole erillistä hakukohdetta toistaiseksi.  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4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33D71A-D654-4A23-B1BF-A568804A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Lukioiden erityislinjat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2ABD0F-635F-4A2E-BAD9-F8977176F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Urheilulukioihin ja urheilulinjoille hakiessa lomakkeella kysytään lisätietoja lajista (mm. kolmen viime kauden parhaat saavutukset ja valmentajan yhteystiedot)</a:t>
            </a:r>
          </a:p>
          <a:p>
            <a:pPr marL="0" indent="0">
              <a:buNone/>
            </a:pPr>
            <a:endParaRPr lang="fi-FI"/>
          </a:p>
          <a:p>
            <a:r>
              <a:rPr lang="fi-FI"/>
              <a:t>Erityislinjoille voi olla pääsykokeita ja/tai ennakkotehtäviä</a:t>
            </a:r>
          </a:p>
          <a:p>
            <a:r>
              <a:rPr lang="fi-FI"/>
              <a:t>Erityislinjoille saatetaan painottaa joitakin arvosanoja </a:t>
            </a:r>
          </a:p>
        </p:txBody>
      </p:sp>
    </p:spTree>
    <p:extLst>
      <p:ext uri="{BB962C8B-B14F-4D97-AF65-F5344CB8AC3E}">
        <p14:creationId xmlns:p14="http://schemas.microsoft.com/office/powerpoint/2010/main" val="1291147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3B295C-2F73-4B85-9BC2-38C6B5F3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Harkintaan perustuva valinta ammatillisiin koulutuksiin 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22135C-7978-4B72-9633-8ACE6A15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83272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>
                <a:ea typeface="+mn-lt"/>
                <a:cs typeface="+mn-lt"/>
              </a:rPr>
              <a:t>Harkinnanvaraisessa valinnassa valinta tehdään valintapistemääristä riippumatta. </a:t>
            </a:r>
            <a:endParaRPr lang="fi-FI"/>
          </a:p>
          <a:p>
            <a:r>
              <a:rPr lang="fi-FI"/>
              <a:t>Tällöin perusteena voivat olla:</a:t>
            </a:r>
          </a:p>
          <a:p>
            <a:pPr lvl="1"/>
            <a:r>
              <a:rPr lang="fi-FI">
                <a:ea typeface="+mn-lt"/>
                <a:cs typeface="+mn-lt"/>
              </a:rPr>
              <a:t>oppimisvaikeudet</a:t>
            </a:r>
            <a:endParaRPr lang="fi-FI"/>
          </a:p>
          <a:p>
            <a:pPr lvl="1"/>
            <a:r>
              <a:rPr lang="fi-FI">
                <a:ea typeface="+mn-lt"/>
                <a:cs typeface="+mn-lt"/>
              </a:rPr>
              <a:t>sosiaaliset syyt</a:t>
            </a:r>
            <a:endParaRPr lang="fi-FI"/>
          </a:p>
          <a:p>
            <a:pPr lvl="1"/>
            <a:r>
              <a:rPr lang="fi-FI">
                <a:ea typeface="+mn-lt"/>
                <a:cs typeface="+mn-lt"/>
              </a:rPr>
              <a:t>koulutodistusten puuttuminen tai todistusten vertailuvaikeus</a:t>
            </a:r>
            <a:endParaRPr lang="fi-FI"/>
          </a:p>
          <a:p>
            <a:pPr lvl="1"/>
            <a:r>
              <a:rPr lang="fi-FI">
                <a:ea typeface="+mn-lt"/>
                <a:cs typeface="+mn-lt"/>
              </a:rPr>
              <a:t>kielitaitosi ei ole riittävä tutkinnon suorittamiseksi</a:t>
            </a:r>
            <a:endParaRPr lang="fi-FI"/>
          </a:p>
          <a:p>
            <a:pPr lvl="1"/>
            <a:r>
              <a:rPr lang="fi-FI">
                <a:ea typeface="+mn-lt"/>
                <a:cs typeface="+mn-lt"/>
              </a:rPr>
              <a:t>yksilöllistetty oppimäärä äidinkielessä ja matematiikassa (automaattisesti harkinnanvarainen haku) </a:t>
            </a:r>
            <a:endParaRPr lang="fi-FI"/>
          </a:p>
          <a:p>
            <a:r>
              <a:rPr lang="fi-FI"/>
              <a:t>Liitteet toimitettava hakukohteisiin 18.3. mennessä ellei toisin ilmoitettu</a:t>
            </a:r>
          </a:p>
        </p:txBody>
      </p:sp>
    </p:spTree>
    <p:extLst>
      <p:ext uri="{BB962C8B-B14F-4D97-AF65-F5344CB8AC3E}">
        <p14:creationId xmlns:p14="http://schemas.microsoft.com/office/powerpoint/2010/main" val="939704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B0BDCE-304E-4BB0-A838-858ECAD29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TUVA: tutkintokoulutukseen valmentava koulutus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3E614F-BB30-4E62-B354-1D0392232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375805"/>
            <a:ext cx="10168128" cy="379639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/>
              <a:t>Max. yhden lukuvuoden mittainen koulutus</a:t>
            </a:r>
          </a:p>
          <a:p>
            <a:r>
              <a:rPr lang="fi-FI"/>
              <a:t>Valmistaa lukioon ja/tai ammatilliseen koulutukseen</a:t>
            </a:r>
          </a:p>
          <a:p>
            <a:r>
              <a:rPr lang="fi-FI">
                <a:ea typeface="+mn-lt"/>
                <a:cs typeface="+mn-lt"/>
              </a:rPr>
              <a:t>Tampereella </a:t>
            </a:r>
            <a:r>
              <a:rPr lang="fi-FI" err="1">
                <a:ea typeface="+mn-lt"/>
                <a:cs typeface="+mn-lt"/>
              </a:rPr>
              <a:t>Tredun</a:t>
            </a:r>
            <a:r>
              <a:rPr lang="fi-FI">
                <a:ea typeface="+mn-lt"/>
                <a:cs typeface="+mn-lt"/>
              </a:rPr>
              <a:t> ja </a:t>
            </a:r>
            <a:r>
              <a:rPr lang="fi-FI" err="1">
                <a:ea typeface="+mn-lt"/>
                <a:cs typeface="+mn-lt"/>
              </a:rPr>
              <a:t>Saskyn</a:t>
            </a:r>
            <a:r>
              <a:rPr lang="fi-FI">
                <a:ea typeface="+mn-lt"/>
                <a:cs typeface="+mn-lt"/>
              </a:rPr>
              <a:t> järjestämä sekä erityisammattioppilaitoksissa (</a:t>
            </a:r>
            <a:r>
              <a:rPr lang="fi-FI" err="1">
                <a:ea typeface="+mn-lt"/>
                <a:cs typeface="+mn-lt"/>
              </a:rPr>
              <a:t>Kiipula</a:t>
            </a:r>
            <a:r>
              <a:rPr lang="fi-FI">
                <a:ea typeface="+mn-lt"/>
                <a:cs typeface="+mn-lt"/>
              </a:rPr>
              <a:t>, Luovi, Aitoo) </a:t>
            </a:r>
            <a:endParaRPr lang="fi-FI"/>
          </a:p>
          <a:p>
            <a:r>
              <a:rPr lang="fi-FI" err="1"/>
              <a:t>Tredulla</a:t>
            </a:r>
            <a:r>
              <a:rPr lang="fi-FI"/>
              <a:t> eri toimipisteitä: Hepolamminkatu, Santalahdentie, Sammonkatu, Ajokinkuja sekä ympäristökunnissa </a:t>
            </a:r>
          </a:p>
          <a:p>
            <a:r>
              <a:rPr lang="fi-FI"/>
              <a:t>Haku samalla lomakkeella kuin muihin hakukohteisiin</a:t>
            </a:r>
          </a:p>
          <a:p>
            <a:r>
              <a:rPr lang="fi-FI"/>
              <a:t>Valinta ei perustu arvosanoihin 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847112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RightStep">
      <a:dk1>
        <a:srgbClr val="000000"/>
      </a:dk1>
      <a:lt1>
        <a:srgbClr val="FFFFFF"/>
      </a:lt1>
      <a:dk2>
        <a:srgbClr val="412427"/>
      </a:dk2>
      <a:lt2>
        <a:srgbClr val="E2E8E2"/>
      </a:lt2>
      <a:accent1>
        <a:srgbClr val="D63ACC"/>
      </a:accent1>
      <a:accent2>
        <a:srgbClr val="C42879"/>
      </a:accent2>
      <a:accent3>
        <a:srgbClr val="D63A4A"/>
      </a:accent3>
      <a:accent4>
        <a:srgbClr val="C45928"/>
      </a:accent4>
      <a:accent5>
        <a:srgbClr val="C39D35"/>
      </a:accent5>
      <a:accent6>
        <a:srgbClr val="98AC23"/>
      </a:accent6>
      <a:hlink>
        <a:srgbClr val="329638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915B001095041498AA0846CCB97B2B3" ma:contentTypeVersion="4" ma:contentTypeDescription="Luo uusi asiakirja." ma:contentTypeScope="" ma:versionID="9b254f4056e634c554c4095932d58e86">
  <xsd:schema xmlns:xsd="http://www.w3.org/2001/XMLSchema" xmlns:xs="http://www.w3.org/2001/XMLSchema" xmlns:p="http://schemas.microsoft.com/office/2006/metadata/properties" xmlns:ns2="8cabb2e6-dbf8-4fe0-afbd-3af0921279b1" targetNamespace="http://schemas.microsoft.com/office/2006/metadata/properties" ma:root="true" ma:fieldsID="d7863fb3ed6daca71f1c0b67e517ae13" ns2:_="">
    <xsd:import namespace="8cabb2e6-dbf8-4fe0-afbd-3af0921279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abb2e6-dbf8-4fe0-afbd-3af0921279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75703A-A543-492B-9A6A-F9FBD0554E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CD700-D010-44D4-BB23-CF2638CA1683}">
  <ds:schemaRefs>
    <ds:schemaRef ds:uri="8cabb2e6-dbf8-4fe0-afbd-3af0921279b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7C840F0-A50E-4C85-90BF-994A3127DE1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22</Slides>
  <Notes>17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AccentBoxVTI</vt:lpstr>
      <vt:lpstr>9.-luokkien jatko-opintoinfo</vt:lpstr>
      <vt:lpstr>Koulutusvaihtoehtoja peruskoulun jälkeen</vt:lpstr>
      <vt:lpstr>PowerPoint Presentation</vt:lpstr>
      <vt:lpstr>Yhteishaun aikataulu</vt:lpstr>
      <vt:lpstr>Valintaperusteet   </vt:lpstr>
      <vt:lpstr>Kaksoistutkinto</vt:lpstr>
      <vt:lpstr>Lukioiden erityislinjat</vt:lpstr>
      <vt:lpstr>Harkintaan perustuva valinta ammatillisiin koulutuksiin </vt:lpstr>
      <vt:lpstr>TUVA: tutkintokoulutukseen valmentava koulutus</vt:lpstr>
      <vt:lpstr>7 hakukohdetta mahdollista</vt:lpstr>
      <vt:lpstr>Terveydentilavaatimukset </vt:lpstr>
      <vt:lpstr> www.opintopolku.fi </vt:lpstr>
      <vt:lpstr>www.opintopolku.fi </vt:lpstr>
      <vt:lpstr>Hakutoiveita ei voi muuttaa 18.3. jälkeen </vt:lpstr>
      <vt:lpstr>Tulokset tulevat aikaisintaan 12.6.</vt:lpstr>
      <vt:lpstr>PowerPoint Presentation</vt:lpstr>
      <vt:lpstr>PowerPoint Presentation</vt:lpstr>
      <vt:lpstr>PowerPoint Presentation</vt:lpstr>
      <vt:lpstr>PowerPoint Presentation</vt:lpstr>
      <vt:lpstr>Demohaku:</vt:lpstr>
      <vt:lpstr>Ohjauskeskustelut</vt:lpstr>
      <vt:lpstr>Opo on kesällä tavoitettavissa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12</cp:revision>
  <dcterms:created xsi:type="dcterms:W3CDTF">2021-12-07T12:04:17Z</dcterms:created>
  <dcterms:modified xsi:type="dcterms:W3CDTF">2025-01-17T12:32:04Z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0x0101007915B001095041498AA0846CCB97B2B3</vt:lpwstr>
  </property>
</Properties>
</file>